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98" r:id="rId4"/>
    <p:sldId id="299" r:id="rId5"/>
    <p:sldId id="300" r:id="rId6"/>
    <p:sldId id="294" r:id="rId7"/>
    <p:sldId id="301" r:id="rId8"/>
    <p:sldId id="302" r:id="rId9"/>
    <p:sldId id="303" r:id="rId10"/>
    <p:sldId id="304" r:id="rId11"/>
    <p:sldId id="286" r:id="rId12"/>
    <p:sldId id="305" r:id="rId13"/>
    <p:sldId id="306" r:id="rId14"/>
    <p:sldId id="307" r:id="rId15"/>
    <p:sldId id="308" r:id="rId16"/>
    <p:sldId id="278" r:id="rId17"/>
    <p:sldId id="279" r:id="rId18"/>
    <p:sldId id="280" r:id="rId19"/>
    <p:sldId id="297" r:id="rId20"/>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L (Lorna)" initials="JL(" lastIdx="1" clrIdx="0">
    <p:extLst>
      <p:ext uri="{19B8F6BF-5375-455C-9EA6-DF929625EA0E}">
        <p15:presenceInfo xmlns:p15="http://schemas.microsoft.com/office/powerpoint/2012/main" userId="S-1-5-21-1515194898-1153391639-6498272-32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169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33" autoAdjust="0"/>
  </p:normalViewPr>
  <p:slideViewPr>
    <p:cSldViewPr snapToGrid="0">
      <p:cViewPr varScale="1">
        <p:scale>
          <a:sx n="42" d="100"/>
          <a:sy n="42" d="100"/>
        </p:scale>
        <p:origin x="15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6764B94-9130-4419-87FC-7D383DB48E2D}" type="datetimeFigureOut">
              <a:rPr lang="en-GB" smtClean="0"/>
              <a:t>18/02/2022</a:t>
            </a:fld>
            <a:endParaRPr lang="en-GB" dirty="0"/>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A4258B54-C63B-4925-A69B-E90D3878C3C5}" type="slidenum">
              <a:rPr lang="en-GB" smtClean="0"/>
              <a:t>‹#›</a:t>
            </a:fld>
            <a:endParaRPr lang="en-GB" dirty="0"/>
          </a:p>
        </p:txBody>
      </p:sp>
    </p:spTree>
    <p:extLst>
      <p:ext uri="{BB962C8B-B14F-4D97-AF65-F5344CB8AC3E}">
        <p14:creationId xmlns:p14="http://schemas.microsoft.com/office/powerpoint/2010/main" val="2618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a:t>
            </a:fld>
            <a:endParaRPr lang="en-GB" dirty="0"/>
          </a:p>
        </p:txBody>
      </p:sp>
    </p:spTree>
    <p:extLst>
      <p:ext uri="{BB962C8B-B14F-4D97-AF65-F5344CB8AC3E}">
        <p14:creationId xmlns:p14="http://schemas.microsoft.com/office/powerpoint/2010/main" val="35742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5</a:t>
            </a:r>
            <a:r>
              <a:rPr lang="en-GB" dirty="0"/>
              <a:t>: </a:t>
            </a:r>
            <a:r>
              <a:rPr lang="en-GB" b="1" dirty="0"/>
              <a:t>Houses, Land &amp; Buildings</a:t>
            </a:r>
            <a:r>
              <a:rPr lang="en-GB" dirty="0"/>
              <a:t>. The wording has been clarified. The Code states that, when deciding whether or not they need to register any interest they have in houses, land or buildings, the test to be applied is whether a member of the public, with knowledge of the relevant facts, would reasonably regard the Member’s interest as being so significant that it could potentially affect their responsibilities to their public body and to the public, or could influence their actions, speeches or decision-making.</a:t>
            </a:r>
          </a:p>
          <a:p>
            <a:endParaRPr lang="en-GB" b="1" dirty="0"/>
          </a:p>
          <a:p>
            <a:r>
              <a:rPr lang="en-GB" b="1" dirty="0"/>
              <a:t>Category 6</a:t>
            </a:r>
            <a:r>
              <a:rPr lang="en-GB" dirty="0"/>
              <a:t>: Interest in Shares and Securities. Provisions clarified and now state Members have a registrable interest where:</a:t>
            </a:r>
          </a:p>
          <a:p>
            <a:r>
              <a:rPr lang="en-GB" dirty="0"/>
              <a:t>a) They own or have an interest in more than 1% of the issued share capital of the company or body; or</a:t>
            </a:r>
          </a:p>
          <a:p>
            <a:r>
              <a:rPr lang="en-GB" dirty="0"/>
              <a:t>b) Where, at the relevant date, the market value of any shares and securities (in any one specific company or body) that they own or have an interest in is greater than £25,000.</a:t>
            </a:r>
          </a:p>
          <a:p>
            <a:r>
              <a:rPr lang="en-GB" b="0" dirty="0"/>
              <a:t>‘Relevant date’ </a:t>
            </a:r>
            <a:r>
              <a:rPr lang="en-GB" dirty="0"/>
              <a:t>is defined in the ‘Definitions’ at Annex B as the date the member was appointed and the 5</a:t>
            </a:r>
            <a:r>
              <a:rPr lang="en-GB" baseline="30000" dirty="0"/>
              <a:t>th</a:t>
            </a:r>
            <a:r>
              <a:rPr lang="en-GB" dirty="0"/>
              <a:t> of April in each succeeding year.</a:t>
            </a:r>
          </a:p>
          <a:p>
            <a:endParaRPr lang="en-GB" b="1" dirty="0"/>
          </a:p>
          <a:p>
            <a:r>
              <a:rPr lang="en-GB" b="1" dirty="0"/>
              <a:t>Category 7</a:t>
            </a:r>
            <a:r>
              <a:rPr lang="en-GB" dirty="0"/>
              <a:t>: </a:t>
            </a:r>
            <a:r>
              <a:rPr lang="en-GB" b="1" dirty="0"/>
              <a:t>Gifts &amp; Hospitality</a:t>
            </a:r>
            <a:r>
              <a:rPr lang="en-GB" dirty="0"/>
              <a:t>. The Code now states that as members no longer allowed to accept any gifts or hospitality (other than under very limited circumstances), there is no longer the need to register any.</a:t>
            </a:r>
          </a:p>
          <a:p>
            <a:endParaRPr lang="en-GB" dirty="0"/>
          </a:p>
          <a:p>
            <a:r>
              <a:rPr lang="en-GB" b="1" dirty="0"/>
              <a:t>Category 8</a:t>
            </a:r>
            <a:r>
              <a:rPr lang="en-GB" dirty="0"/>
              <a:t>: </a:t>
            </a:r>
            <a:r>
              <a:rPr lang="en-GB" b="1" dirty="0"/>
              <a:t>Non-Financial Interests</a:t>
            </a:r>
            <a:r>
              <a:rPr lang="en-GB" dirty="0"/>
              <a:t>. The objective test that applies to this category has been clarified. The Code states that non-financial interests are those which members of the public, with knowledge of the relevant facts, might reasonably think could influence the Member’s actions, speeches, votes or decision-making.</a:t>
            </a:r>
          </a:p>
          <a:p>
            <a:endParaRPr lang="en-GB" dirty="0"/>
          </a:p>
          <a:p>
            <a:r>
              <a:rPr lang="en-GB" b="1" dirty="0"/>
              <a:t>Category 9:</a:t>
            </a:r>
            <a:r>
              <a:rPr lang="en-GB" dirty="0"/>
              <a:t> Close Family Members. This is a new category under which Members are required to register the interests of any close family member who has transactions with their public body or is likely to have transactions or do business with it. This new provision is aimed at ensuring the public body complies with accounting standards.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10</a:t>
            </a:fld>
            <a:endParaRPr lang="en-GB" dirty="0"/>
          </a:p>
        </p:txBody>
      </p:sp>
    </p:spTree>
    <p:extLst>
      <p:ext uri="{BB962C8B-B14F-4D97-AF65-F5344CB8AC3E}">
        <p14:creationId xmlns:p14="http://schemas.microsoft.com/office/powerpoint/2010/main" val="322774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5 has been significantly revised. The revised Section is intended to make it easier for Members to determine when they have a declarable interest. The introduction of first two stages is intended to help members distinguish between situations when they simply have a connection to a matter and ones where that connection could objectively be regarded as having the potential to influence them in their role as a member (where it would be a declarable interest).</a:t>
            </a:r>
          </a:p>
          <a:p>
            <a:endParaRPr lang="en-GB" dirty="0"/>
          </a:p>
          <a:p>
            <a:r>
              <a:rPr lang="en-GB" dirty="0"/>
              <a:t>The third stage makes it clear that members must leave room and cannot participate if they have identified that they have a declarable interest in a matter to be discussed.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11</a:t>
            </a:fld>
            <a:endParaRPr lang="en-GB" dirty="0"/>
          </a:p>
        </p:txBody>
      </p:sp>
    </p:spTree>
    <p:extLst>
      <p:ext uri="{BB962C8B-B14F-4D97-AF65-F5344CB8AC3E}">
        <p14:creationId xmlns:p14="http://schemas.microsoft.com/office/powerpoint/2010/main" val="270793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1: Connection – </a:t>
            </a:r>
            <a:r>
              <a:rPr lang="en-GB" b="0" dirty="0"/>
              <a:t>this</a:t>
            </a:r>
            <a:r>
              <a:rPr lang="en-GB" b="1" dirty="0"/>
              <a:t> </a:t>
            </a:r>
            <a:r>
              <a:rPr lang="en-GB" b="0" dirty="0"/>
              <a:t>is any link between the matter being considered and the Member or a person or body they are associated with. This could be a family relationship or a social or professional contact. It would also include anything registered as an interest under Section 4 of the Code.</a:t>
            </a:r>
          </a:p>
          <a:p>
            <a:endParaRPr lang="en-GB" b="1" dirty="0"/>
          </a:p>
          <a:p>
            <a:r>
              <a:rPr lang="en-GB" dirty="0"/>
              <a:t>Paragraph 5.4 of the Code outlines matters that are not considered a connection for the purpose of the Code. This includes </a:t>
            </a:r>
            <a:r>
              <a:rPr lang="en-GB" b="1" dirty="0"/>
              <a:t>simply having previous knowledge or experience of a matter</a:t>
            </a:r>
            <a:r>
              <a:rPr lang="en-GB" dirty="0"/>
              <a:t>. </a:t>
            </a:r>
          </a:p>
          <a:p>
            <a:endParaRPr lang="en-GB" dirty="0"/>
          </a:p>
          <a:p>
            <a:r>
              <a:rPr lang="en-GB" dirty="0"/>
              <a:t>A connection also does not include being a member of a body to which the Member has been appointed or nominated by their public body as a representative of the public body, unless:</a:t>
            </a:r>
          </a:p>
          <a:p>
            <a:r>
              <a:rPr lang="en-GB" dirty="0"/>
              <a:t>a) the matter being considered by the public body is quasi-judicial or regulatory; or</a:t>
            </a:r>
          </a:p>
          <a:p>
            <a:r>
              <a:rPr lang="en-GB" dirty="0"/>
              <a:t>b) the member has a personal conflict by reason of their actions, connections or legal obligations.</a:t>
            </a:r>
          </a:p>
          <a:p>
            <a:endParaRPr lang="en-GB" dirty="0"/>
          </a:p>
          <a:p>
            <a:r>
              <a:rPr lang="en-GB" dirty="0"/>
              <a:t>An example of where a Member may have </a:t>
            </a:r>
            <a:r>
              <a:rPr lang="en-GB" b="1" dirty="0"/>
              <a:t>a personal conflict by reason of their actions </a:t>
            </a:r>
            <a:r>
              <a:rPr lang="en-GB" dirty="0"/>
              <a:t>could be where, before being appointed to the board, they made critical comments in the press about another organisation’s wastefulness in terms of expenditure. If, following the Member’s appointment, the other organisation makes a funding application to the public body, the Member’s actions may have resulted in them having a personal conflict.  </a:t>
            </a:r>
          </a:p>
          <a:p>
            <a:endParaRPr lang="en-GB" dirty="0"/>
          </a:p>
          <a:p>
            <a:r>
              <a:rPr lang="en-GB" dirty="0"/>
              <a:t>An example of where a Member might have a </a:t>
            </a:r>
            <a:r>
              <a:rPr lang="en-GB" b="1" dirty="0"/>
              <a:t>personal conflict by way of a connection </a:t>
            </a:r>
            <a:r>
              <a:rPr lang="en-GB" dirty="0"/>
              <a:t>(other than through their membership of the outside body) would be where their partner works for the outside body, and the body is seeking funding from the member’s public body for its operations that could have an impact on their partner’s job.</a:t>
            </a:r>
          </a:p>
          <a:p>
            <a:endParaRPr lang="en-GB" dirty="0"/>
          </a:p>
          <a:p>
            <a:r>
              <a:rPr lang="en-GB" dirty="0"/>
              <a:t>Examples of where a </a:t>
            </a:r>
            <a:r>
              <a:rPr lang="en-GB" b="0" dirty="0"/>
              <a:t>Member</a:t>
            </a:r>
            <a:r>
              <a:rPr lang="en-GB" b="1" dirty="0"/>
              <a:t> </a:t>
            </a:r>
            <a:r>
              <a:rPr lang="en-GB" dirty="0"/>
              <a:t>might mean they have a </a:t>
            </a:r>
            <a:r>
              <a:rPr lang="en-GB" b="1" dirty="0"/>
              <a:t>personal conflict by reason of their legal obligations </a:t>
            </a:r>
            <a:r>
              <a:rPr lang="en-GB" dirty="0"/>
              <a:t>would include where they are either a director of a company or a charity trustee. Both the Companies Acts and the Charities and Trustee Investment (Scotland) Act 2005 impose obligations on director and trustees to act in the best interests of the company or charity, and those obligations may conflict with their role as a Member. </a:t>
            </a:r>
          </a:p>
          <a:p>
            <a:endParaRPr lang="en-GB" dirty="0"/>
          </a:p>
          <a:p>
            <a:r>
              <a:rPr lang="en-GB" dirty="0"/>
              <a:t>Having a </a:t>
            </a:r>
            <a:r>
              <a:rPr lang="en-GB" b="1" dirty="0"/>
              <a:t>view in advance </a:t>
            </a:r>
            <a:r>
              <a:rPr lang="en-GB" dirty="0"/>
              <a:t>on a matter to be considered at a meeting in (and discussing such a view with colleagues, employees or service users) would not in itself create a personal conflict that could be said to arise by way of their actions (provided the matter is not quasi-judicial or regulatory in nature). Members are entitled to express views and opinions, and doing so before a meeting to discuss matters that are not quasi-judicial or regulatory in nature would not, by itself, create a declarable interest.</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12</a:t>
            </a:fld>
            <a:endParaRPr lang="en-GB" dirty="0"/>
          </a:p>
        </p:txBody>
      </p:sp>
    </p:spTree>
    <p:extLst>
      <p:ext uri="{BB962C8B-B14F-4D97-AF65-F5344CB8AC3E}">
        <p14:creationId xmlns:p14="http://schemas.microsoft.com/office/powerpoint/2010/main" val="50274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2: Interest </a:t>
            </a:r>
            <a:r>
              <a:rPr lang="en-GB" dirty="0"/>
              <a:t>- If a Member has a connection to a matter being discussed, they are then required to apply the Objective Test, being whether a member of the public, with knowledge of the relevant facts, would reasonably regard their connection to the matter as being sufficiently significant as to be likely to influence their discussion or decision-making. </a:t>
            </a:r>
          </a:p>
          <a:p>
            <a:endParaRPr lang="en-GB" dirty="0"/>
          </a:p>
          <a:p>
            <a:r>
              <a:rPr lang="en-GB" dirty="0"/>
              <a:t>If test is met then it is an interest that requires to be declared.</a:t>
            </a:r>
          </a:p>
          <a:p>
            <a:endParaRPr lang="en-GB" dirty="0"/>
          </a:p>
          <a:p>
            <a:r>
              <a:rPr lang="en-GB" dirty="0"/>
              <a:t>The Code now makes it clear that the requirement to disclose or declare interests applies both in formal and informal dealings with public body employees and other Members, not just in formal board or committee meetings. They should not assume that employees and others will know or remember what their interests are. </a:t>
            </a:r>
          </a:p>
          <a:p>
            <a:endParaRPr lang="en-GB" dirty="0"/>
          </a:p>
          <a:p>
            <a:r>
              <a:rPr lang="en-GB" b="1" dirty="0"/>
              <a:t>Stage 3: Participation</a:t>
            </a:r>
            <a:r>
              <a:rPr lang="en-GB" dirty="0"/>
              <a:t>. If a Member has a declarable interest they cannot participate in the discussion or any voting on the matter. They must leave the room (or if it is online then the online meeting). This is to ensure they do not influence other Members and / or to avoid any perception they could be doing so.</a:t>
            </a:r>
          </a:p>
          <a:p>
            <a:endParaRPr lang="en-GB" dirty="0"/>
          </a:p>
          <a:p>
            <a:r>
              <a:rPr lang="en-GB" dirty="0"/>
              <a:t>Members are only required to provide enough information for those present to understand why they have a declarable interest.</a:t>
            </a:r>
          </a:p>
          <a:p>
            <a:endParaRPr lang="en-GB" dirty="0"/>
          </a:p>
          <a:p>
            <a:r>
              <a:rPr lang="en-GB" dirty="0"/>
              <a:t>The Code notes that, in some circumstances, a Members may consider it is appropriate, for transparency reasons, to state publicly that while they have a connection to a matter, they do not consider it amounts to an interest (and to explain why).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13</a:t>
            </a:fld>
            <a:endParaRPr lang="en-GB" dirty="0"/>
          </a:p>
        </p:txBody>
      </p:sp>
    </p:spTree>
    <p:extLst>
      <p:ext uri="{BB962C8B-B14F-4D97-AF65-F5344CB8AC3E}">
        <p14:creationId xmlns:p14="http://schemas.microsoft.com/office/powerpoint/2010/main" val="249269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provisions under section 6 on lobbying and access have been simplified. The Code now distinguishes lobbying from helping service users / members of the public and community engagement.</a:t>
            </a:r>
          </a:p>
          <a:p>
            <a:endParaRPr lang="en-GB" dirty="0"/>
          </a:p>
          <a:p>
            <a:r>
              <a:rPr lang="en-GB" dirty="0"/>
              <a:t>The Code explains that lobbying is where a Members is approached by an individual or organisation who is seeking to influence them for financial gain or advantage, particularly those who are seeking to do business with the member’s public body (for example contracts/procurement).</a:t>
            </a:r>
          </a:p>
          <a:p>
            <a:endParaRPr lang="en-GB" dirty="0"/>
          </a:p>
          <a:p>
            <a:r>
              <a:rPr lang="en-GB" dirty="0"/>
              <a:t>The Code requires Members to have regard to the objective test in deciding whether, and if so, how to respond to such lobbying. This is whether a member of the public, with knowledge of the relevant facts, would reasonably regard their conduct in responding to the lobbying as being likely to influence their or the public body’s decisions.</a:t>
            </a:r>
          </a:p>
          <a:p>
            <a:endParaRPr lang="en-GB" dirty="0"/>
          </a:p>
          <a:p>
            <a:r>
              <a:rPr lang="en-GB" dirty="0"/>
              <a:t>The Code prohibits Members from accepting any paid work:</a:t>
            </a:r>
          </a:p>
          <a:p>
            <a:r>
              <a:rPr lang="en-GB" dirty="0"/>
              <a:t>a) which would involve them lobbying on behalf of any person or organisation or any clients of a person or organisation.</a:t>
            </a:r>
          </a:p>
          <a:p>
            <a:r>
              <a:rPr lang="en-GB" dirty="0"/>
              <a:t>b) to provide services as a strategist, adviser or consultant, for example, advising on how to influence the public body and its Members. </a:t>
            </a:r>
          </a:p>
          <a:p>
            <a:endParaRPr lang="en-GB" dirty="0"/>
          </a:p>
          <a:p>
            <a:r>
              <a:rPr lang="en-GB" dirty="0"/>
              <a:t>This does not prohibit a Member from being remunerated for activity that may arise from their membership of the public body, such as journalism or broadcasting, or involvement in representative or presentational work, such as participation in delegations, conferences or other events.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14</a:t>
            </a:fld>
            <a:endParaRPr lang="en-GB" dirty="0"/>
          </a:p>
        </p:txBody>
      </p:sp>
    </p:spTree>
    <p:extLst>
      <p:ext uri="{BB962C8B-B14F-4D97-AF65-F5344CB8AC3E}">
        <p14:creationId xmlns:p14="http://schemas.microsoft.com/office/powerpoint/2010/main" val="85387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Annex A: “</a:t>
            </a:r>
            <a:r>
              <a:rPr lang="en-GB" b="0" dirty="0"/>
              <a:t>Breaches of the Code”</a:t>
            </a:r>
            <a:r>
              <a:rPr lang="en-GB" dirty="0"/>
              <a:t> outlines:</a:t>
            </a:r>
          </a:p>
          <a:p>
            <a:pPr marL="171450" indent="-171450">
              <a:buFont typeface="Arial" panose="020B0604020202020204" pitchFamily="34" charset="0"/>
              <a:buChar char="•"/>
            </a:pPr>
            <a:r>
              <a:rPr lang="en-GB" dirty="0"/>
              <a:t>how complaints are investigated and adjudicated upon;</a:t>
            </a:r>
          </a:p>
          <a:p>
            <a:pPr marL="171450" indent="-171450">
              <a:buFont typeface="Arial" panose="020B0604020202020204" pitchFamily="34" charset="0"/>
              <a:buChar char="•"/>
            </a:pPr>
            <a:r>
              <a:rPr lang="en-GB" dirty="0"/>
              <a:t>the sanctions are available to the Standards Commission should it find a breach of the Code at a Hearing; and </a:t>
            </a:r>
          </a:p>
          <a:p>
            <a:pPr marL="171450" indent="-171450">
              <a:buFont typeface="Arial" panose="020B0604020202020204" pitchFamily="34" charset="0"/>
              <a:buChar char="•"/>
            </a:pPr>
            <a:r>
              <a:rPr lang="en-GB" dirty="0"/>
              <a:t>that the Standards Commission can impose interim suspensions</a:t>
            </a:r>
          </a:p>
          <a:p>
            <a:endParaRPr lang="en-GB" b="1" dirty="0"/>
          </a:p>
          <a:p>
            <a:r>
              <a:rPr lang="en-GB" b="1" dirty="0"/>
              <a:t>Annex B</a:t>
            </a:r>
            <a:r>
              <a:rPr lang="en-GB" dirty="0"/>
              <a:t>: Contains some Definitions in order to provide further clarity.</a:t>
            </a:r>
          </a:p>
        </p:txBody>
      </p:sp>
      <p:sp>
        <p:nvSpPr>
          <p:cNvPr id="4" name="Slide Number Placeholder 3"/>
          <p:cNvSpPr>
            <a:spLocks noGrp="1"/>
          </p:cNvSpPr>
          <p:nvPr>
            <p:ph type="sldNum" sz="quarter" idx="5"/>
          </p:nvPr>
        </p:nvSpPr>
        <p:spPr/>
        <p:txBody>
          <a:bodyPr/>
          <a:lstStyle/>
          <a:p>
            <a:fld id="{A4258B54-C63B-4925-A69B-E90D3878C3C5}" type="slidenum">
              <a:rPr lang="en-GB" smtClean="0"/>
              <a:t>15</a:t>
            </a:fld>
            <a:endParaRPr lang="en-GB" dirty="0"/>
          </a:p>
        </p:txBody>
      </p:sp>
    </p:spTree>
    <p:extLst>
      <p:ext uri="{BB962C8B-B14F-4D97-AF65-F5344CB8AC3E}">
        <p14:creationId xmlns:p14="http://schemas.microsoft.com/office/powerpoint/2010/main" val="166885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Commission’s Guidance document on the Code has been comprehensively rewritten. We consulted on the draft and have updated it to reflect the responses received. </a:t>
            </a:r>
          </a:p>
          <a:p>
            <a:endParaRPr lang="en-GB" dirty="0"/>
          </a:p>
          <a:p>
            <a:r>
              <a:rPr lang="en-GB" dirty="0"/>
              <a:t>The Guidance includes numerous illustrations and case examples – some are taken from real cases in Scotland, Wales and Northern Ireland, and some are made-up scenarios.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16</a:t>
            </a:fld>
            <a:endParaRPr lang="en-GB" dirty="0"/>
          </a:p>
        </p:txBody>
      </p:sp>
    </p:spTree>
    <p:extLst>
      <p:ext uri="{BB962C8B-B14F-4D97-AF65-F5344CB8AC3E}">
        <p14:creationId xmlns:p14="http://schemas.microsoft.com/office/powerpoint/2010/main" val="232247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Existing Advice Notes have all been updated and include examples and scenarios where appropriate.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17</a:t>
            </a:fld>
            <a:endParaRPr lang="en-GB" dirty="0"/>
          </a:p>
        </p:txBody>
      </p:sp>
    </p:spTree>
    <p:extLst>
      <p:ext uri="{BB962C8B-B14F-4D97-AF65-F5344CB8AC3E}">
        <p14:creationId xmlns:p14="http://schemas.microsoft.com/office/powerpoint/2010/main" val="238988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Advice Note </a:t>
            </a:r>
            <a:r>
              <a:rPr lang="en-GB" dirty="0">
                <a:highlight>
                  <a:srgbClr val="FFFF00"/>
                </a:highlight>
              </a:rPr>
              <a:t>on Gifts and Hospitality</a:t>
            </a:r>
          </a:p>
          <a:p>
            <a:endParaRPr lang="en-GB" dirty="0"/>
          </a:p>
          <a:p>
            <a:r>
              <a:rPr lang="en-GB" dirty="0"/>
              <a:t>A standard presentation on the main provisions in the Model Code is also available. </a:t>
            </a:r>
            <a:endParaRPr lang="en-GB" b="1" dirty="0"/>
          </a:p>
          <a:p>
            <a:endParaRPr lang="en-GB" b="1"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18</a:t>
            </a:fld>
            <a:endParaRPr lang="en-GB" dirty="0"/>
          </a:p>
        </p:txBody>
      </p:sp>
    </p:spTree>
    <p:extLst>
      <p:ext uri="{BB962C8B-B14F-4D97-AF65-F5344CB8AC3E}">
        <p14:creationId xmlns:p14="http://schemas.microsoft.com/office/powerpoint/2010/main" val="32801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19</a:t>
            </a:fld>
            <a:endParaRPr lang="en-GB" dirty="0"/>
          </a:p>
        </p:txBody>
      </p:sp>
    </p:spTree>
    <p:extLst>
      <p:ext uri="{BB962C8B-B14F-4D97-AF65-F5344CB8AC3E}">
        <p14:creationId xmlns:p14="http://schemas.microsoft.com/office/powerpoint/2010/main" val="9120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8B54-C63B-4925-A69B-E90D3878C3C5}" type="slidenum">
              <a:rPr lang="en-GB" smtClean="0"/>
              <a:t>2</a:t>
            </a:fld>
            <a:endParaRPr lang="en-GB" dirty="0"/>
          </a:p>
        </p:txBody>
      </p:sp>
    </p:spTree>
    <p:extLst>
      <p:ext uri="{BB962C8B-B14F-4D97-AF65-F5344CB8AC3E}">
        <p14:creationId xmlns:p14="http://schemas.microsoft.com/office/powerpoint/2010/main" val="413435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changes to the Code:</a:t>
            </a:r>
          </a:p>
          <a:p>
            <a:pPr marL="171450" indent="-171450">
              <a:buFont typeface="Arial" panose="020B0604020202020204" pitchFamily="34" charset="0"/>
              <a:buChar char="•"/>
            </a:pPr>
            <a:r>
              <a:rPr lang="en-GB" dirty="0"/>
              <a:t>Provisions are now written in plain English wherever possible, to make it more understandable and accessible. </a:t>
            </a:r>
          </a:p>
          <a:p>
            <a:pPr marL="171450" indent="-171450">
              <a:buFont typeface="Arial" panose="020B0604020202020204" pitchFamily="34" charset="0"/>
              <a:buChar char="•"/>
            </a:pPr>
            <a:r>
              <a:rPr lang="en-GB" dirty="0"/>
              <a:t>Most of the factual background information, guidance and reasoning has been removed (and will now be in the Standards Commission’s Guidance). This is to make Code more concise and to avoid repetition.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provisions are now in the first person – for example, “I will” or “I won’t” do something. The aim is to encourage ownership and engagement.</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introduction section emphasises that it is a Member’s personal responsibility to be familiar and to comply with the provisions of their public body’s Code, the law and their public body’s rules, standing orders and regulations. It provides that Members will not, at any time, advocate or encourage any action that is contrary to the Code.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3</a:t>
            </a:fld>
            <a:endParaRPr lang="en-GB" dirty="0"/>
          </a:p>
        </p:txBody>
      </p:sp>
    </p:spTree>
    <p:extLst>
      <p:ext uri="{BB962C8B-B14F-4D97-AF65-F5344CB8AC3E}">
        <p14:creationId xmlns:p14="http://schemas.microsoft.com/office/powerpoint/2010/main" val="293138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 provides more information about when the Code will apply. As before, the Code does not apply to a Member’s private and family life. In considering whether the Code applies, the Standards Commission will consider whether a member of the public, with knowledge of the relevant facts, would reasonably consider that the individual was acting as a member of their public body at the time of the events in question. It should be noted that this can include when they are engaging in online activity.</a:t>
            </a:r>
          </a:p>
          <a:p>
            <a:endParaRPr lang="en-GB" dirty="0"/>
          </a:p>
          <a:p>
            <a:r>
              <a:rPr lang="en-GB" dirty="0"/>
              <a:t>The Guidance on the Code notes that it can be very difficult to persuade people that a member can take a different view, or even have an open mind, in their capacity as a Member of a public body from any view they may have expressed in their personal capacity. This is particularly pertinent in respect of using social media, where the separation of public and private comments may be unclear to someone reading them, and where information about the membership of the public body may be readily available online or from different sources (including the public body’s website).</a:t>
            </a:r>
          </a:p>
          <a:p>
            <a:endParaRPr lang="en-GB" dirty="0"/>
          </a:p>
          <a:p>
            <a:r>
              <a:rPr lang="en-GB" dirty="0"/>
              <a:t>The Code does not prevent a Member from expressing views (including making political comment) provided they do so in a way that is compatible with the substantive provisions of the Code, being Sections 3 to 6 inclusive. This includes the requirements to behave with courtesy and respect and to maintain confidentiality.</a:t>
            </a:r>
          </a:p>
          <a:p>
            <a:endParaRPr lang="en-GB" dirty="0"/>
          </a:p>
          <a:p>
            <a:r>
              <a:rPr lang="en-GB" dirty="0"/>
              <a:t>Section 2 now states that a breach of one or more of the key principles does not in itself constitute evidence of a breach of the Code. However, the key principles can be used by the Ethical Standards Commissioner’s office (in its investigatory role) and the Standards Commission (in its adjudicatory role) to assist with interpretation of alleged breaches of the substantive sections of the Code.</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4</a:t>
            </a:fld>
            <a:endParaRPr lang="en-GB" dirty="0"/>
          </a:p>
        </p:txBody>
      </p:sp>
    </p:spTree>
    <p:extLst>
      <p:ext uri="{BB962C8B-B14F-4D97-AF65-F5344CB8AC3E}">
        <p14:creationId xmlns:p14="http://schemas.microsoft.com/office/powerpoint/2010/main" val="17127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Members are required to treat everyone with courtesy and respect. This includes in person, in writing, at meetings, when online and when using social media. </a:t>
            </a:r>
          </a:p>
          <a:p>
            <a:endParaRPr lang="en-GB" dirty="0"/>
          </a:p>
          <a:p>
            <a:r>
              <a:rPr lang="en-GB" dirty="0"/>
              <a:t>New paragraph 3.2, provides that Members must not discriminate unlawfully and should advance equality of opportunity.</a:t>
            </a:r>
          </a:p>
          <a:p>
            <a:endParaRPr lang="en-GB" dirty="0"/>
          </a:p>
          <a:p>
            <a:r>
              <a:rPr lang="en-GB" dirty="0"/>
              <a:t>The Code notes that disrespect, bullying and harassment can be:</a:t>
            </a:r>
          </a:p>
          <a:p>
            <a:r>
              <a:rPr lang="en-GB" dirty="0"/>
              <a:t>a) a one-off incident, </a:t>
            </a:r>
          </a:p>
          <a:p>
            <a:r>
              <a:rPr lang="en-GB" dirty="0"/>
              <a:t>b) part of a cumulative course of conduct; </a:t>
            </a:r>
          </a:p>
          <a:p>
            <a:r>
              <a:rPr lang="en-GB" dirty="0"/>
              <a:t>c) a pattern of behaviour; and</a:t>
            </a:r>
          </a:p>
          <a:p>
            <a:r>
              <a:rPr lang="en-GB" dirty="0"/>
              <a:t>d) physical, verbal and non-verbal conduct.</a:t>
            </a:r>
          </a:p>
          <a:p>
            <a:r>
              <a:rPr lang="en-GB" dirty="0"/>
              <a:t>It notes that it is the impact of the behaviour, not the intent, that is the key.</a:t>
            </a:r>
          </a:p>
          <a:p>
            <a:endParaRPr lang="en-GB" dirty="0"/>
          </a:p>
          <a:p>
            <a:r>
              <a:rPr lang="en-GB" dirty="0"/>
              <a:t>New provision stating Members will not undermine any individual employee or group of employees, or raise concerns about their performance, conduct or capability in public. </a:t>
            </a:r>
          </a:p>
          <a:p>
            <a:endParaRPr lang="en-GB" dirty="0"/>
          </a:p>
          <a:p>
            <a:r>
              <a:rPr lang="en-GB" dirty="0"/>
              <a:t>New provision stating Members will not take, or seek to take, unfair advantage of their position in their dealings with employees or bring any undue influence to bear on employees to take a certain action. The provision states they will not ask or direct employees to do something which they know, or should reasonably know, could compromise them or prevent them from undertaking their duties properly and appropriately.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5</a:t>
            </a:fld>
            <a:endParaRPr lang="en-GB" dirty="0"/>
          </a:p>
        </p:txBody>
      </p:sp>
    </p:spTree>
    <p:extLst>
      <p:ext uri="{BB962C8B-B14F-4D97-AF65-F5344CB8AC3E}">
        <p14:creationId xmlns:p14="http://schemas.microsoft.com/office/powerpoint/2010/main" val="6824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provision noting that, except where it is written their role and / or at the invitation of the Chief Executive, Members will not become involved in operational management of their public body. The provision acknowledges that operational management is the responsibility of the Chief Executive and Executive Team. It should be noted that this provision does not apply to Members of Health and Social </a:t>
            </a:r>
            <a:r>
              <a:rPr lang="en-GB"/>
              <a:t>Care Integration Joint Boards).</a:t>
            </a:r>
            <a:endParaRPr lang="en-GB" dirty="0"/>
          </a:p>
          <a:p>
            <a:endParaRPr lang="en-GB" dirty="0"/>
          </a:p>
          <a:p>
            <a:r>
              <a:rPr lang="en-GB" dirty="0"/>
              <a:t>The Code allows Members to seek information about specific matters, cases or a particular item of work but notes that, in doing so, they should be aware that employees may feel pressured by a Member challenging their actions or appearing critical of some aspect of their work. </a:t>
            </a:r>
          </a:p>
          <a:p>
            <a:endParaRPr lang="en-GB" dirty="0"/>
          </a:p>
          <a:p>
            <a:r>
              <a:rPr lang="en-GB" dirty="0"/>
              <a:t>There is a new provision stating that Members must respect the principle of collective decision-making and corporate responsibility. This means that once the Board has made a decision, they are to support that decision, even if they did not agree with it or vote for it. If a Member fundamentally disagree with the decision taken by their board, then they have the option of recording their concerns in the minutes of the board meeting. If they remain discontented, they can ask the Chair of the board for a meeting to discuss their concerns. Ultimately, though, if a Member’s concerns are not resolved and they cannot accept and support the collective decision of the board, they will need to consider whether it is appropriate to resign. </a:t>
            </a:r>
          </a:p>
          <a:p>
            <a:endParaRPr lang="en-GB" dirty="0"/>
          </a:p>
          <a:p>
            <a:r>
              <a:rPr lang="en-GB" dirty="0"/>
              <a:t>It should be noted that the requirement to respect the principle of collective decision-making and corporate responsibility does not prevent a board from making a subsequent formal decision to alter, delete or rescind a decision (although if the board does so, the principle will apply to the new or altered decision).</a:t>
            </a:r>
          </a:p>
        </p:txBody>
      </p:sp>
      <p:sp>
        <p:nvSpPr>
          <p:cNvPr id="4" name="Slide Number Placeholder 3"/>
          <p:cNvSpPr>
            <a:spLocks noGrp="1"/>
          </p:cNvSpPr>
          <p:nvPr>
            <p:ph type="sldNum" sz="quarter" idx="5"/>
          </p:nvPr>
        </p:nvSpPr>
        <p:spPr/>
        <p:txBody>
          <a:bodyPr/>
          <a:lstStyle/>
          <a:p>
            <a:fld id="{A4258B54-C63B-4925-A69B-E90D3878C3C5}" type="slidenum">
              <a:rPr lang="en-GB" smtClean="0"/>
              <a:t>6</a:t>
            </a:fld>
            <a:endParaRPr lang="en-GB" dirty="0"/>
          </a:p>
        </p:txBody>
      </p:sp>
    </p:spTree>
    <p:extLst>
      <p:ext uri="{BB962C8B-B14F-4D97-AF65-F5344CB8AC3E}">
        <p14:creationId xmlns:p14="http://schemas.microsoft.com/office/powerpoint/2010/main" val="32238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changes to the Code on gifts and hospitality are designed to avoid any perception that Members are using their role to obtain access to benefits that members of the public would otherwise be expected to pay for, and also to prevent them from being influenced (inadvertently or otherwise) into making decisions for reasons other than the public interest.</a:t>
            </a:r>
          </a:p>
          <a:p>
            <a:endParaRPr lang="en-GB" dirty="0"/>
          </a:p>
          <a:p>
            <a:r>
              <a:rPr lang="en-GB" dirty="0"/>
              <a:t>The Code makes it clear that the default position is Members should refuse all offers of gifts &amp; hospitality, except in the very limited circumstances listed at paragraph </a:t>
            </a:r>
            <a:r>
              <a:rPr lang="en-GB" b="1" dirty="0"/>
              <a:t>3.15 </a:t>
            </a:r>
            <a:r>
              <a:rPr lang="en-GB" dirty="0"/>
              <a:t>of the Code. It should be noted that acceptance can include accepting the </a:t>
            </a:r>
            <a:r>
              <a:rPr lang="en-GB" i="1" dirty="0"/>
              <a:t>promise</a:t>
            </a:r>
            <a:r>
              <a:rPr lang="en-GB" dirty="0"/>
              <a:t> of a gift or hospitality.</a:t>
            </a:r>
          </a:p>
          <a:p>
            <a:endParaRPr lang="en-GB" dirty="0"/>
          </a:p>
          <a:p>
            <a:r>
              <a:rPr lang="en-GB" dirty="0"/>
              <a:t>The exceptions under paragraph </a:t>
            </a:r>
            <a:r>
              <a:rPr lang="en-GB" b="1" dirty="0"/>
              <a:t>3.15 </a:t>
            </a:r>
            <a:r>
              <a:rPr lang="en-GB" dirty="0"/>
              <a:t>exceptions are:</a:t>
            </a:r>
          </a:p>
          <a:p>
            <a:r>
              <a:rPr lang="en-GB" dirty="0"/>
              <a:t>a) minor items or tokens of modest intrinsic value offered on an infrequent basis;</a:t>
            </a:r>
          </a:p>
          <a:p>
            <a:r>
              <a:rPr lang="en-GB" dirty="0"/>
              <a:t>b) a gift being offered to the public body;</a:t>
            </a:r>
          </a:p>
          <a:p>
            <a:r>
              <a:rPr lang="en-GB" dirty="0"/>
              <a:t>c) hospitality which would reasonably be associated with their duties as a board member; or</a:t>
            </a:r>
          </a:p>
          <a:p>
            <a:r>
              <a:rPr lang="en-GB" dirty="0"/>
              <a:t>d) hospitality which has been approved in advance by the public body.</a:t>
            </a:r>
          </a:p>
          <a:p>
            <a:endParaRPr lang="en-GB" dirty="0"/>
          </a:p>
          <a:p>
            <a:r>
              <a:rPr lang="en-GB" dirty="0"/>
              <a:t>In considering whether an offer of gift or hospitality may fall within one of these exceptions, Members will be required to consider an objective test. This is whether a member of the public, with knowledge of the relevant facts, would reasonably consider that acceptance of the gift or hospitality might lead the Member to being influenced in their discussion or decision-making.</a:t>
            </a:r>
          </a:p>
          <a:p>
            <a:endParaRPr lang="en-GB" dirty="0"/>
          </a:p>
          <a:p>
            <a:r>
              <a:rPr lang="en-GB" dirty="0"/>
              <a:t>The Code notes that a Member can accept an offer of a gift or hospitality if refusing it would cause offence or embarrassment. In such circumstances, the Member will be required to accept the gift on behalf of the public body and pass it to the appropriate employee. </a:t>
            </a:r>
          </a:p>
          <a:p>
            <a:endParaRPr lang="en-GB" dirty="0"/>
          </a:p>
          <a:p>
            <a:r>
              <a:rPr lang="en-GB" dirty="0"/>
              <a:t>Members required to advise the public body’ Standards Officer promptly if they are offered (but refuse) any gift or hospitality of any significant value and / or if they are offered any gift or hospitality from the same source on a repeated basis (so that the public body can monitor this).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7</a:t>
            </a:fld>
            <a:endParaRPr lang="en-GB" dirty="0"/>
          </a:p>
        </p:txBody>
      </p:sp>
    </p:spTree>
    <p:extLst>
      <p:ext uri="{BB962C8B-B14F-4D97-AF65-F5344CB8AC3E}">
        <p14:creationId xmlns:p14="http://schemas.microsoft.com/office/powerpoint/2010/main" val="69937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has been clarified to make it clear that confidential information is not just information deemed to be confidential by statute. It notes that such information can also include discussions, documents and information which is not yet public or which is never intended to be public.</a:t>
            </a:r>
          </a:p>
          <a:p>
            <a:endParaRPr lang="en-GB" dirty="0"/>
          </a:p>
          <a:p>
            <a:r>
              <a:rPr lang="en-GB" dirty="0"/>
              <a:t>The Code notes that Members  should assume they cannot disclose confidential information, or information which should reasonably be regarded as being of a confidential or of a private nature, without the express consent of a person or body authorised to give such consent. If a Member cannot obtain such express consent, they should assume it is not given.</a:t>
            </a:r>
          </a:p>
          <a:p>
            <a:endParaRPr lang="en-GB" dirty="0"/>
          </a:p>
          <a:p>
            <a:r>
              <a:rPr lang="en-GB" dirty="0"/>
              <a:t>Paragraph 3.24 states that Members are only to use confidential information to undertake their duties as a board member. They must not use it in any way for personal advantage or to discredit the public body (even </a:t>
            </a:r>
            <a:r>
              <a:rPr lang="en-GB"/>
              <a:t>if they </a:t>
            </a:r>
            <a:r>
              <a:rPr lang="en-GB" dirty="0"/>
              <a:t>are of the view that the information should be publicly available).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8</a:t>
            </a:fld>
            <a:endParaRPr lang="en-GB" dirty="0"/>
          </a:p>
        </p:txBody>
      </p:sp>
    </p:spTree>
    <p:extLst>
      <p:ext uri="{BB962C8B-B14F-4D97-AF65-F5344CB8AC3E}">
        <p14:creationId xmlns:p14="http://schemas.microsoft.com/office/powerpoint/2010/main" val="94399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1</a:t>
            </a:r>
            <a:r>
              <a:rPr lang="en-GB" dirty="0"/>
              <a:t>: </a:t>
            </a:r>
            <a:r>
              <a:rPr lang="en-GB" b="1" dirty="0"/>
              <a:t>Remuneration</a:t>
            </a:r>
            <a:r>
              <a:rPr lang="en-GB" dirty="0"/>
              <a:t>: Members are now required to register any work for which they receive, or expect to receive, payment or reward. </a:t>
            </a:r>
          </a:p>
          <a:p>
            <a:endParaRPr lang="en-GB" b="1" dirty="0"/>
          </a:p>
          <a:p>
            <a:r>
              <a:rPr lang="en-GB" b="1" dirty="0"/>
              <a:t>Category 2</a:t>
            </a:r>
            <a:r>
              <a:rPr lang="en-GB" dirty="0"/>
              <a:t>: In the previous version of the Code this category was entitled ‘unremunerated directorships’. The provisions under this category have been simplified and the category has been renamed ‘</a:t>
            </a:r>
            <a:r>
              <a:rPr lang="en-GB" b="1" dirty="0"/>
              <a:t>Other Roles</a:t>
            </a:r>
            <a:r>
              <a:rPr lang="en-GB" dirty="0"/>
              <a:t>’.</a:t>
            </a:r>
          </a:p>
          <a:p>
            <a:endParaRPr lang="en-GB" b="1" dirty="0"/>
          </a:p>
          <a:p>
            <a:r>
              <a:rPr lang="en-GB" b="1" dirty="0"/>
              <a:t>Category 3</a:t>
            </a:r>
            <a:r>
              <a:rPr lang="en-GB" b="0" dirty="0"/>
              <a:t>:</a:t>
            </a:r>
            <a:r>
              <a:rPr lang="en-GB" b="1" dirty="0"/>
              <a:t> Contracts</a:t>
            </a:r>
            <a:r>
              <a:rPr lang="en-GB" dirty="0"/>
              <a:t>. Only minor change to replace the word “consideration” with “value”.</a:t>
            </a:r>
          </a:p>
          <a:p>
            <a:endParaRPr lang="en-GB" dirty="0"/>
          </a:p>
          <a:p>
            <a:r>
              <a:rPr lang="en-GB" b="1" dirty="0"/>
              <a:t>Category 4: Election Expenses</a:t>
            </a:r>
            <a:r>
              <a:rPr lang="en-GB" dirty="0"/>
              <a:t>. Recognises some members of devolved public bodies are elected. If so, they are required to register a description of, and statement of, any assistance towards election expenses relating to election to their public body.</a:t>
            </a:r>
          </a:p>
        </p:txBody>
      </p:sp>
      <p:sp>
        <p:nvSpPr>
          <p:cNvPr id="4" name="Slide Number Placeholder 3"/>
          <p:cNvSpPr>
            <a:spLocks noGrp="1"/>
          </p:cNvSpPr>
          <p:nvPr>
            <p:ph type="sldNum" sz="quarter" idx="5"/>
          </p:nvPr>
        </p:nvSpPr>
        <p:spPr/>
        <p:txBody>
          <a:bodyPr/>
          <a:lstStyle/>
          <a:p>
            <a:fld id="{A4258B54-C63B-4925-A69B-E90D3878C3C5}" type="slidenum">
              <a:rPr lang="en-GB" smtClean="0"/>
              <a:t>9</a:t>
            </a:fld>
            <a:endParaRPr lang="en-GB" dirty="0"/>
          </a:p>
        </p:txBody>
      </p:sp>
    </p:spTree>
    <p:extLst>
      <p:ext uri="{BB962C8B-B14F-4D97-AF65-F5344CB8AC3E}">
        <p14:creationId xmlns:p14="http://schemas.microsoft.com/office/powerpoint/2010/main" val="397107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5528" y="0"/>
            <a:ext cx="6353549"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0" y="1886628"/>
            <a:ext cx="6288021" cy="2170345"/>
          </a:xfrm>
        </p:spPr>
        <p:txBody>
          <a:bodyPr/>
          <a:lstStyle>
            <a:lvl1pPr>
              <a:defRPr>
                <a:solidFill>
                  <a:srgbClr val="131F4B"/>
                </a:solidFill>
              </a:defRPr>
            </a:lvl1pPr>
          </a:lstStyle>
          <a:p>
            <a:r>
              <a:rPr lang="en-US"/>
              <a:t>Click to edit Master title style</a:t>
            </a:r>
            <a:endParaRPr lang="en-GB" dirty="0"/>
          </a:p>
        </p:txBody>
      </p:sp>
      <p:sp>
        <p:nvSpPr>
          <p:cNvPr id="3" name="Subtitle 2"/>
          <p:cNvSpPr>
            <a:spLocks noGrp="1"/>
          </p:cNvSpPr>
          <p:nvPr>
            <p:ph type="subTitle" idx="1"/>
          </p:nvPr>
        </p:nvSpPr>
        <p:spPr>
          <a:xfrm>
            <a:off x="6288021" y="3886200"/>
            <a:ext cx="5903979" cy="1752600"/>
          </a:xfrm>
        </p:spPr>
        <p:txBody>
          <a:bodyPr/>
          <a:lstStyle>
            <a:lvl1pPr marL="0" indent="0" algn="ctr">
              <a:buNone/>
              <a:defRPr>
                <a:solidFill>
                  <a:srgbClr val="131F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31A8A5DE-9CF3-45A6-BD90-2285A5E8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30" y="188640"/>
            <a:ext cx="3413760" cy="1472184"/>
          </a:xfrm>
          <a:prstGeom prst="rect">
            <a:avLst/>
          </a:prstGeom>
        </p:spPr>
      </p:pic>
    </p:spTree>
    <p:extLst>
      <p:ext uri="{BB962C8B-B14F-4D97-AF65-F5344CB8AC3E}">
        <p14:creationId xmlns:p14="http://schemas.microsoft.com/office/powerpoint/2010/main" val="36760966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G:\4 - Office Management\Stationery\SCS Logos\STD COMM roundel 2 red.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1391478" y="274638"/>
            <a:ext cx="10286933" cy="1143000"/>
          </a:xfrm>
        </p:spPr>
        <p:txBody>
          <a:bodyPr/>
          <a:lstStyle>
            <a:lvl1pPr algn="l">
              <a:defRPr b="1">
                <a:solidFill>
                  <a:srgbClr val="131F4B"/>
                </a:solidFill>
              </a:defRPr>
            </a:lvl1pPr>
          </a:lstStyle>
          <a:p>
            <a:r>
              <a:rPr lang="en-US"/>
              <a:t>Click to edit Master title style</a:t>
            </a:r>
            <a:endParaRPr lang="en-GB" dirty="0"/>
          </a:p>
        </p:txBody>
      </p:sp>
      <p:sp>
        <p:nvSpPr>
          <p:cNvPr id="3" name="Content Placeholder 2"/>
          <p:cNvSpPr>
            <a:spLocks noGrp="1"/>
          </p:cNvSpPr>
          <p:nvPr>
            <p:ph idx="1"/>
          </p:nvPr>
        </p:nvSpPr>
        <p:spPr>
          <a:xfrm>
            <a:off x="1391658" y="1412776"/>
            <a:ext cx="10286933" cy="5040560"/>
          </a:xfrm>
        </p:spPr>
        <p:txBody>
          <a:bodyPr/>
          <a:lstStyle>
            <a:lvl1pPr>
              <a:defRPr baseline="0">
                <a:solidFill>
                  <a:srgbClr val="7030A0"/>
                </a:solidFill>
              </a:defRPr>
            </a:lvl1pPr>
            <a:lvl2pPr>
              <a:defRPr>
                <a:solidFill>
                  <a:srgbClr val="131F4B"/>
                </a:solidFill>
              </a:defRPr>
            </a:lvl2pPr>
            <a:lvl3pPr>
              <a:defRPr>
                <a:solidFill>
                  <a:srgbClr val="131F4B"/>
                </a:solidFill>
              </a:defRPr>
            </a:lvl3pPr>
            <a:lvl4pPr>
              <a:defRPr>
                <a:solidFill>
                  <a:srgbClr val="131F4B"/>
                </a:solidFill>
              </a:defRPr>
            </a:lvl4pPr>
            <a:lvl5pPr>
              <a:defRPr>
                <a:solidFill>
                  <a:srgbClr val="131F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0085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32BC-B26A-4FAA-9A0A-535AFB6E7580}" type="slidenum">
              <a:rPr lang="en-GB" smtClean="0"/>
              <a:t>‹#›</a:t>
            </a:fld>
            <a:endParaRPr lang="en-GB" dirty="0"/>
          </a:p>
        </p:txBody>
      </p:sp>
      <p:sp>
        <p:nvSpPr>
          <p:cNvPr id="9" name="Rectangle 8"/>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p:nvPr>
        </p:nvSpPr>
        <p:spPr>
          <a:xfrm>
            <a:off x="1295466" y="2906713"/>
            <a:ext cx="100308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95466" y="4406901"/>
            <a:ext cx="10030817" cy="1362075"/>
          </a:xfrm>
        </p:spPr>
        <p:txBody>
          <a:bodyPr anchor="t"/>
          <a:lstStyle>
            <a:lvl1pPr algn="l">
              <a:defRPr sz="4000" b="1" cap="all">
                <a:solidFill>
                  <a:srgbClr val="131F4B"/>
                </a:solidFill>
              </a:defRPr>
            </a:lvl1pPr>
          </a:lstStyle>
          <a:p>
            <a:r>
              <a:rPr lang="en-US"/>
              <a:t>Click to edit Master title style</a:t>
            </a:r>
            <a:endParaRPr lang="en-GB" dirty="0"/>
          </a:p>
        </p:txBody>
      </p:sp>
      <p:pic>
        <p:nvPicPr>
          <p:cNvPr id="8" name="Picture 2" descr="G:\4 - Office Management\Stationery\SCS Logos\STD COMM roundel 2 red.jpg">
            <a:extLst>
              <a:ext uri="{FF2B5EF4-FFF2-40B4-BE49-F238E27FC236}">
                <a16:creationId xmlns:a16="http://schemas.microsoft.com/office/drawing/2014/main" id="{C905F332-46E3-4BCA-B32B-57A96E4E6A8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76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7686" y="1600201"/>
            <a:ext cx="508856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3FBD32BC-B26A-4FAA-9A0A-535AFB6E7580}" type="slidenum">
              <a:rPr lang="en-GB" smtClean="0"/>
              <a:t>‹#›</a:t>
            </a:fld>
            <a:endParaRPr lang="en-GB" dirty="0"/>
          </a:p>
        </p:txBody>
      </p:sp>
      <p:sp>
        <p:nvSpPr>
          <p:cNvPr id="10" name="Rectangle 9"/>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Content Placeholder 3"/>
          <p:cNvSpPr>
            <a:spLocks noGrp="1"/>
          </p:cNvSpPr>
          <p:nvPr>
            <p:ph sz="half" idx="2"/>
          </p:nvPr>
        </p:nvSpPr>
        <p:spPr>
          <a:xfrm>
            <a:off x="6946304" y="1600201"/>
            <a:ext cx="471831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377686" y="274638"/>
            <a:ext cx="10286933" cy="1143000"/>
          </a:xfrm>
        </p:spPr>
        <p:txBody>
          <a:bodyPr/>
          <a:lstStyle>
            <a:lvl1pPr algn="l">
              <a:defRPr b="1">
                <a:solidFill>
                  <a:srgbClr val="131F4B"/>
                </a:solidFill>
              </a:defRPr>
            </a:lvl1pPr>
          </a:lstStyle>
          <a:p>
            <a:r>
              <a:rPr lang="en-US"/>
              <a:t>Click to edit Master title style</a:t>
            </a:r>
            <a:endParaRPr lang="en-GB" dirty="0"/>
          </a:p>
        </p:txBody>
      </p:sp>
      <p:pic>
        <p:nvPicPr>
          <p:cNvPr id="11" name="Picture 2" descr="G:\4 - Office Management\Stationery\SCS Logos\STD COMM roundel 2 red.jpg">
            <a:extLst>
              <a:ext uri="{FF2B5EF4-FFF2-40B4-BE49-F238E27FC236}">
                <a16:creationId xmlns:a16="http://schemas.microsoft.com/office/drawing/2014/main" id="{DC8577A5-1B52-4A86-B341-3A7701CC0E7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51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1B7A-4591-44A9-BB4E-637AE63C8190}" type="datetimeFigureOut">
              <a:rPr lang="en-GB" smtClean="0"/>
              <a:t>18/02/2022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2BC-B26A-4FAA-9A0A-535AFB6E7580}" type="slidenum">
              <a:rPr lang="en-GB" smtClean="0"/>
              <a:t>‹#›</a:t>
            </a:fld>
            <a:endParaRPr lang="en-GB" dirty="0"/>
          </a:p>
        </p:txBody>
      </p:sp>
    </p:spTree>
    <p:extLst>
      <p:ext uri="{BB962C8B-B14F-4D97-AF65-F5344CB8AC3E}">
        <p14:creationId xmlns:p14="http://schemas.microsoft.com/office/powerpoint/2010/main" val="73126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EC2-894D-4261-8923-3B537BF8855B}"/>
              </a:ext>
            </a:extLst>
          </p:cNvPr>
          <p:cNvSpPr>
            <a:spLocks noGrp="1"/>
          </p:cNvSpPr>
          <p:nvPr>
            <p:ph type="ctrTitle"/>
          </p:nvPr>
        </p:nvSpPr>
        <p:spPr>
          <a:xfrm>
            <a:off x="0" y="1441138"/>
            <a:ext cx="6288021" cy="4934262"/>
          </a:xfrm>
        </p:spPr>
        <p:txBody>
          <a:bodyPr>
            <a:normAutofit fontScale="90000"/>
          </a:bodyPr>
          <a:lstStyle/>
          <a:p>
            <a:r>
              <a:rPr lang="en-GB" sz="6700" dirty="0">
                <a:solidFill>
                  <a:schemeClr val="bg1"/>
                </a:solidFill>
              </a:rPr>
              <a:t>REVISED MODEL CODE OF CONDUCT FOR MEMBERS OF DEVOLVED PUBLIC BODIES</a:t>
            </a:r>
            <a:br>
              <a:rPr lang="en-GB" sz="6700" dirty="0">
                <a:solidFill>
                  <a:schemeClr val="bg1"/>
                </a:solidFill>
              </a:rPr>
            </a:br>
            <a:br>
              <a:rPr lang="en-GB" sz="2800" dirty="0">
                <a:solidFill>
                  <a:schemeClr val="bg1"/>
                </a:solidFill>
              </a:rPr>
            </a:br>
            <a:endParaRPr lang="en-GB" sz="3200" dirty="0"/>
          </a:p>
        </p:txBody>
      </p:sp>
      <p:sp>
        <p:nvSpPr>
          <p:cNvPr id="3" name="Subtitle 2">
            <a:extLst>
              <a:ext uri="{FF2B5EF4-FFF2-40B4-BE49-F238E27FC236}">
                <a16:creationId xmlns:a16="http://schemas.microsoft.com/office/drawing/2014/main" id="{FE38C2BC-58D2-40C6-8F5B-A843E19A4026}"/>
              </a:ext>
            </a:extLst>
          </p:cNvPr>
          <p:cNvSpPr>
            <a:spLocks noGrp="1"/>
          </p:cNvSpPr>
          <p:nvPr>
            <p:ph type="subTitle" idx="1"/>
          </p:nvPr>
        </p:nvSpPr>
        <p:spPr>
          <a:xfrm>
            <a:off x="6512874" y="2698230"/>
            <a:ext cx="5903979" cy="4812632"/>
          </a:xfrm>
        </p:spPr>
        <p:txBody>
          <a:bodyPr>
            <a:normAutofit/>
          </a:bodyPr>
          <a:lstStyle/>
          <a:p>
            <a:pPr>
              <a:spcBef>
                <a:spcPts val="0"/>
              </a:spcBef>
            </a:pPr>
            <a:r>
              <a:rPr lang="en-GB" sz="5400" b="1" dirty="0">
                <a:solidFill>
                  <a:schemeClr val="tx1"/>
                </a:solidFill>
              </a:rPr>
              <a:t>KEY CHANGES TO THE CODE</a:t>
            </a:r>
            <a:endParaRPr lang="en-GB" sz="4400" dirty="0">
              <a:solidFill>
                <a:schemeClr val="tx1"/>
              </a:solidFill>
              <a:highlight>
                <a:srgbClr val="FFFF00"/>
              </a:highlight>
            </a:endParaRPr>
          </a:p>
        </p:txBody>
      </p:sp>
    </p:spTree>
    <p:extLst>
      <p:ext uri="{BB962C8B-B14F-4D97-AF65-F5344CB8AC3E}">
        <p14:creationId xmlns:p14="http://schemas.microsoft.com/office/powerpoint/2010/main" val="227572228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C27-E19D-4188-BC9E-FB44999A97DD}"/>
              </a:ext>
            </a:extLst>
          </p:cNvPr>
          <p:cNvSpPr>
            <a:spLocks noGrp="1"/>
          </p:cNvSpPr>
          <p:nvPr>
            <p:ph type="title"/>
          </p:nvPr>
        </p:nvSpPr>
        <p:spPr/>
        <p:txBody>
          <a:bodyPr/>
          <a:lstStyle/>
          <a:p>
            <a:r>
              <a:rPr lang="en-GB" dirty="0"/>
              <a:t>4. Registration of Interests cont.</a:t>
            </a:r>
          </a:p>
        </p:txBody>
      </p:sp>
      <p:sp>
        <p:nvSpPr>
          <p:cNvPr id="3" name="Content Placeholder 2">
            <a:extLst>
              <a:ext uri="{FF2B5EF4-FFF2-40B4-BE49-F238E27FC236}">
                <a16:creationId xmlns:a16="http://schemas.microsoft.com/office/drawing/2014/main" id="{205428C0-6D8D-4A1F-B11E-59CB9DF9461C}"/>
              </a:ext>
            </a:extLst>
          </p:cNvPr>
          <p:cNvSpPr>
            <a:spLocks noGrp="1"/>
          </p:cNvSpPr>
          <p:nvPr>
            <p:ph idx="1"/>
          </p:nvPr>
        </p:nvSpPr>
        <p:spPr>
          <a:xfrm>
            <a:off x="1905068" y="1404041"/>
            <a:ext cx="10074898" cy="5179322"/>
          </a:xfrm>
        </p:spPr>
        <p:txBody>
          <a:bodyPr/>
          <a:lstStyle/>
          <a:p>
            <a:r>
              <a:rPr lang="en-GB" dirty="0">
                <a:solidFill>
                  <a:srgbClr val="002060"/>
                </a:solidFill>
              </a:rPr>
              <a:t>Category 5: Houses, Land &amp; Buildings. Clarification of objective test</a:t>
            </a:r>
          </a:p>
          <a:p>
            <a:r>
              <a:rPr lang="en-GB" dirty="0">
                <a:solidFill>
                  <a:srgbClr val="002060"/>
                </a:solidFill>
              </a:rPr>
              <a:t>Category 6: Interest in Shares and Securities. Provisions clarified and inclusion of ‘</a:t>
            </a:r>
            <a:r>
              <a:rPr lang="en-GB" b="1" dirty="0">
                <a:solidFill>
                  <a:srgbClr val="002060"/>
                </a:solidFill>
              </a:rPr>
              <a:t>relevant date</a:t>
            </a:r>
            <a:r>
              <a:rPr lang="en-GB" dirty="0">
                <a:solidFill>
                  <a:srgbClr val="002060"/>
                </a:solidFill>
              </a:rPr>
              <a:t>’</a:t>
            </a:r>
          </a:p>
          <a:p>
            <a:r>
              <a:rPr lang="en-GB" dirty="0">
                <a:solidFill>
                  <a:srgbClr val="002060"/>
                </a:solidFill>
              </a:rPr>
              <a:t>Category 7: Gifts &amp; Hospitality. Code no longer requires these to be registered</a:t>
            </a:r>
          </a:p>
          <a:p>
            <a:r>
              <a:rPr lang="en-GB" dirty="0">
                <a:solidFill>
                  <a:srgbClr val="002060"/>
                </a:solidFill>
              </a:rPr>
              <a:t>Clarification of objective test in respect of Category 8: Non-Financial Interests</a:t>
            </a:r>
          </a:p>
          <a:p>
            <a:r>
              <a:rPr lang="en-GB" dirty="0">
                <a:solidFill>
                  <a:srgbClr val="002060"/>
                </a:solidFill>
              </a:rPr>
              <a:t>New Category 9: </a:t>
            </a:r>
            <a:r>
              <a:rPr lang="en-GB" b="1" dirty="0">
                <a:solidFill>
                  <a:srgbClr val="002060"/>
                </a:solidFill>
              </a:rPr>
              <a:t>Close Family Members</a:t>
            </a:r>
          </a:p>
        </p:txBody>
      </p:sp>
    </p:spTree>
    <p:extLst>
      <p:ext uri="{BB962C8B-B14F-4D97-AF65-F5344CB8AC3E}">
        <p14:creationId xmlns:p14="http://schemas.microsoft.com/office/powerpoint/2010/main" val="5721100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888-361E-4F67-B3CB-79C81C4848BF}"/>
              </a:ext>
            </a:extLst>
          </p:cNvPr>
          <p:cNvSpPr>
            <a:spLocks noGrp="1"/>
          </p:cNvSpPr>
          <p:nvPr>
            <p:ph type="title"/>
          </p:nvPr>
        </p:nvSpPr>
        <p:spPr/>
        <p:txBody>
          <a:bodyPr/>
          <a:lstStyle/>
          <a:p>
            <a:r>
              <a:rPr lang="en-GB" dirty="0"/>
              <a:t>5. Declarations of Interest</a:t>
            </a:r>
          </a:p>
        </p:txBody>
      </p:sp>
      <p:sp>
        <p:nvSpPr>
          <p:cNvPr id="3" name="Content Placeholder 2">
            <a:extLst>
              <a:ext uri="{FF2B5EF4-FFF2-40B4-BE49-F238E27FC236}">
                <a16:creationId xmlns:a16="http://schemas.microsoft.com/office/drawing/2014/main" id="{3D6DF753-0BC3-4BBC-9DA3-2D5D86223956}"/>
              </a:ext>
            </a:extLst>
          </p:cNvPr>
          <p:cNvSpPr>
            <a:spLocks noGrp="1"/>
          </p:cNvSpPr>
          <p:nvPr>
            <p:ph idx="1"/>
          </p:nvPr>
        </p:nvSpPr>
        <p:spPr>
          <a:xfrm>
            <a:off x="2804446" y="1417638"/>
            <a:ext cx="6583108" cy="5040560"/>
          </a:xfrm>
        </p:spPr>
        <p:txBody>
          <a:bodyPr/>
          <a:lstStyle/>
          <a:p>
            <a:pPr marL="0" indent="0" algn="ctr">
              <a:buNone/>
            </a:pPr>
            <a:r>
              <a:rPr lang="en-GB" sz="4400" b="1" dirty="0"/>
              <a:t>1. CONNECTION</a:t>
            </a:r>
          </a:p>
          <a:p>
            <a:pPr marL="0" indent="0">
              <a:buNone/>
            </a:pPr>
            <a:endParaRPr lang="en-GB" dirty="0"/>
          </a:p>
          <a:p>
            <a:pPr marL="0" indent="0">
              <a:buNone/>
            </a:pPr>
            <a:endParaRPr lang="en-GB" dirty="0"/>
          </a:p>
          <a:p>
            <a:pPr marL="0" indent="0" algn="ctr">
              <a:buNone/>
            </a:pPr>
            <a:r>
              <a:rPr lang="en-GB" sz="4400" b="1" dirty="0"/>
              <a:t>2. INTEREST</a:t>
            </a:r>
          </a:p>
          <a:p>
            <a:pPr marL="0" indent="0">
              <a:buNone/>
            </a:pPr>
            <a:endParaRPr lang="en-GB" dirty="0"/>
          </a:p>
          <a:p>
            <a:pPr marL="0" indent="0">
              <a:buNone/>
            </a:pPr>
            <a:endParaRPr lang="en-GB" dirty="0"/>
          </a:p>
          <a:p>
            <a:pPr marL="0" indent="0" algn="ctr">
              <a:buNone/>
            </a:pPr>
            <a:r>
              <a:rPr lang="en-GB" sz="4400" b="1" dirty="0"/>
              <a:t>3. PARTICIPATION</a:t>
            </a:r>
          </a:p>
        </p:txBody>
      </p:sp>
      <p:sp>
        <p:nvSpPr>
          <p:cNvPr id="4" name="Arrow: Down 3">
            <a:extLst>
              <a:ext uri="{FF2B5EF4-FFF2-40B4-BE49-F238E27FC236}">
                <a16:creationId xmlns:a16="http://schemas.microsoft.com/office/drawing/2014/main" id="{855FE998-9467-469A-AA81-64815B19F679}"/>
              </a:ext>
            </a:extLst>
          </p:cNvPr>
          <p:cNvSpPr/>
          <p:nvPr/>
        </p:nvSpPr>
        <p:spPr>
          <a:xfrm>
            <a:off x="5853684" y="22718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Down 4">
            <a:extLst>
              <a:ext uri="{FF2B5EF4-FFF2-40B4-BE49-F238E27FC236}">
                <a16:creationId xmlns:a16="http://schemas.microsoft.com/office/drawing/2014/main" id="{64739B6B-1C2B-4E31-84DB-7CA15BC2AEA5}"/>
              </a:ext>
            </a:extLst>
          </p:cNvPr>
          <p:cNvSpPr/>
          <p:nvPr/>
        </p:nvSpPr>
        <p:spPr>
          <a:xfrm>
            <a:off x="5853684" y="42692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6512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997-0796-4DD4-99B6-190AA35C1D55}"/>
              </a:ext>
            </a:extLst>
          </p:cNvPr>
          <p:cNvSpPr>
            <a:spLocks noGrp="1"/>
          </p:cNvSpPr>
          <p:nvPr>
            <p:ph type="title"/>
          </p:nvPr>
        </p:nvSpPr>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793E4E5D-4A03-455E-AE8B-A40E8A7E7B03}"/>
              </a:ext>
            </a:extLst>
          </p:cNvPr>
          <p:cNvSpPr>
            <a:spLocks noGrp="1"/>
          </p:cNvSpPr>
          <p:nvPr>
            <p:ph idx="1"/>
          </p:nvPr>
        </p:nvSpPr>
        <p:spPr>
          <a:xfrm>
            <a:off x="2014510" y="1417293"/>
            <a:ext cx="9832933" cy="5040560"/>
          </a:xfrm>
        </p:spPr>
        <p:txBody>
          <a:bodyPr>
            <a:normAutofit/>
          </a:bodyPr>
          <a:lstStyle/>
          <a:p>
            <a:pPr marL="514350" indent="-514350">
              <a:buAutoNum type="arabicPeriod"/>
            </a:pPr>
            <a:r>
              <a:rPr lang="en-GB" b="1" dirty="0">
                <a:solidFill>
                  <a:srgbClr val="002060"/>
                </a:solidFill>
              </a:rPr>
              <a:t>Connection</a:t>
            </a:r>
            <a:r>
              <a:rPr lang="en-GB" dirty="0">
                <a:solidFill>
                  <a:srgbClr val="002060"/>
                </a:solidFill>
              </a:rPr>
              <a:t> – includes:   </a:t>
            </a:r>
          </a:p>
          <a:p>
            <a:pPr marL="900113" indent="-360363"/>
            <a:r>
              <a:rPr lang="en-GB" dirty="0">
                <a:solidFill>
                  <a:srgbClr val="002060"/>
                </a:solidFill>
              </a:rPr>
              <a:t>Any link between the matter being considered and the Member, or a person or body they associated with </a:t>
            </a:r>
          </a:p>
          <a:p>
            <a:pPr marL="900113" indent="-360363"/>
            <a:r>
              <a:rPr lang="en-GB" dirty="0">
                <a:solidFill>
                  <a:srgbClr val="002060"/>
                </a:solidFill>
              </a:rPr>
              <a:t>Any registered interest</a:t>
            </a:r>
          </a:p>
          <a:p>
            <a:pPr marL="514350" indent="-514350">
              <a:buAutoNum type="arabicPeriod"/>
            </a:pPr>
            <a:endParaRPr lang="en-GB" dirty="0">
              <a:solidFill>
                <a:srgbClr val="002060"/>
              </a:solidFill>
            </a:endParaRPr>
          </a:p>
          <a:p>
            <a:pPr marL="0" indent="0">
              <a:buNone/>
              <a:tabLst>
                <a:tab pos="269875" algn="l"/>
              </a:tabLst>
            </a:pPr>
            <a:r>
              <a:rPr lang="en-GB" dirty="0"/>
              <a:t> 	</a:t>
            </a:r>
            <a:r>
              <a:rPr lang="en-GB" dirty="0">
                <a:solidFill>
                  <a:srgbClr val="002060"/>
                </a:solidFill>
              </a:rPr>
              <a:t>A connection does not normally include being a member 	of a body to which the Member has been appointed or 	nominated by their public body.</a:t>
            </a:r>
          </a:p>
          <a:p>
            <a:pPr marL="1209675" lvl="1" indent="-630238">
              <a:buFont typeface="Courier New" panose="02070309020205020404" pitchFamily="49" charset="0"/>
              <a:buChar char="o"/>
            </a:pPr>
            <a:endParaRPr lang="en-GB" dirty="0"/>
          </a:p>
          <a:p>
            <a:pPr marL="1209675" lvl="1" indent="-630238">
              <a:buFont typeface="Courier New" panose="02070309020205020404" pitchFamily="49" charset="0"/>
              <a:buChar char="o"/>
            </a:pPr>
            <a:endParaRPr lang="en-GB" dirty="0"/>
          </a:p>
          <a:p>
            <a:pPr marL="514350" indent="-514350">
              <a:buAutoNum type="arabicPeriod"/>
            </a:pPr>
            <a:endParaRPr lang="en-GB" dirty="0"/>
          </a:p>
        </p:txBody>
      </p:sp>
    </p:spTree>
    <p:extLst>
      <p:ext uri="{BB962C8B-B14F-4D97-AF65-F5344CB8AC3E}">
        <p14:creationId xmlns:p14="http://schemas.microsoft.com/office/powerpoint/2010/main" val="14342580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8AC9-380B-4C26-B342-65984BC38D67}"/>
              </a:ext>
            </a:extLst>
          </p:cNvPr>
          <p:cNvSpPr>
            <a:spLocks noGrp="1"/>
          </p:cNvSpPr>
          <p:nvPr>
            <p:ph type="title"/>
          </p:nvPr>
        </p:nvSpPr>
        <p:spPr>
          <a:xfrm>
            <a:off x="1391478" y="154717"/>
            <a:ext cx="10286933" cy="1143000"/>
          </a:xfrm>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291D1477-F1DD-4204-9F78-98563FC5E032}"/>
              </a:ext>
            </a:extLst>
          </p:cNvPr>
          <p:cNvSpPr>
            <a:spLocks noGrp="1"/>
          </p:cNvSpPr>
          <p:nvPr>
            <p:ph idx="1"/>
          </p:nvPr>
        </p:nvSpPr>
        <p:spPr>
          <a:xfrm>
            <a:off x="1758642" y="1297717"/>
            <a:ext cx="10167662" cy="4563437"/>
          </a:xfrm>
        </p:spPr>
        <p:txBody>
          <a:bodyPr>
            <a:normAutofit fontScale="62500" lnSpcReduction="20000"/>
          </a:bodyPr>
          <a:lstStyle/>
          <a:p>
            <a:pPr marL="357188" indent="-357188">
              <a:buNone/>
            </a:pPr>
            <a:r>
              <a:rPr lang="en-GB" sz="5100" b="1" dirty="0">
                <a:solidFill>
                  <a:srgbClr val="002060"/>
                </a:solidFill>
              </a:rPr>
              <a:t>2.  Interest</a:t>
            </a:r>
          </a:p>
          <a:p>
            <a:pPr marL="901700" indent="-358775"/>
            <a:r>
              <a:rPr lang="en-GB" sz="4800" dirty="0">
                <a:solidFill>
                  <a:srgbClr val="002060"/>
                </a:solidFill>
              </a:rPr>
              <a:t>Application of </a:t>
            </a:r>
            <a:r>
              <a:rPr lang="en-GB" sz="4800" b="1" dirty="0">
                <a:solidFill>
                  <a:srgbClr val="002060"/>
                </a:solidFill>
              </a:rPr>
              <a:t>objective test</a:t>
            </a:r>
            <a:r>
              <a:rPr lang="en-GB" sz="4800" dirty="0">
                <a:solidFill>
                  <a:srgbClr val="002060"/>
                </a:solidFill>
              </a:rPr>
              <a:t>. If test met, the connection is a declarable interest </a:t>
            </a:r>
          </a:p>
          <a:p>
            <a:pPr marL="901700" indent="-358775"/>
            <a:r>
              <a:rPr lang="en-GB" sz="4800" dirty="0">
                <a:solidFill>
                  <a:srgbClr val="002060"/>
                </a:solidFill>
              </a:rPr>
              <a:t>Requirement to disclose/declare personal interests both in formal and informal dealings with employees and other members, not just in board or committee meetings</a:t>
            </a:r>
          </a:p>
          <a:p>
            <a:pPr marL="0" indent="0">
              <a:buNone/>
            </a:pPr>
            <a:endParaRPr lang="en-GB" dirty="0">
              <a:solidFill>
                <a:srgbClr val="002060"/>
              </a:solidFill>
            </a:endParaRPr>
          </a:p>
          <a:p>
            <a:pPr marL="0" indent="0">
              <a:buNone/>
            </a:pPr>
            <a:r>
              <a:rPr lang="en-GB" sz="5100" b="1" dirty="0">
                <a:solidFill>
                  <a:srgbClr val="002060"/>
                </a:solidFill>
              </a:rPr>
              <a:t>3.   Participation</a:t>
            </a:r>
          </a:p>
          <a:p>
            <a:pPr marL="901700" indent="-358775"/>
            <a:r>
              <a:rPr lang="en-GB" sz="4800" dirty="0">
                <a:solidFill>
                  <a:srgbClr val="002060"/>
                </a:solidFill>
              </a:rPr>
              <a:t>Declare as early as possible and leave room (or online meeting)</a:t>
            </a:r>
          </a:p>
        </p:txBody>
      </p:sp>
      <p:sp>
        <p:nvSpPr>
          <p:cNvPr id="5" name="TextBox 4">
            <a:extLst>
              <a:ext uri="{FF2B5EF4-FFF2-40B4-BE49-F238E27FC236}">
                <a16:creationId xmlns:a16="http://schemas.microsoft.com/office/drawing/2014/main" id="{02489572-335D-4787-B9FB-069DAC644ADE}"/>
              </a:ext>
            </a:extLst>
          </p:cNvPr>
          <p:cNvSpPr txBox="1"/>
          <p:nvPr/>
        </p:nvSpPr>
        <p:spPr>
          <a:xfrm>
            <a:off x="1149028" y="5981075"/>
            <a:ext cx="10529383" cy="584775"/>
          </a:xfrm>
          <a:prstGeom prst="rect">
            <a:avLst/>
          </a:prstGeom>
          <a:noFill/>
        </p:spPr>
        <p:txBody>
          <a:bodyPr wrap="square" rtlCol="0">
            <a:spAutoFit/>
          </a:bodyPr>
          <a:lstStyle/>
          <a:p>
            <a:pPr marL="901700" indent="-358775"/>
            <a:r>
              <a:rPr lang="en-GB" sz="3200" b="1" dirty="0">
                <a:solidFill>
                  <a:srgbClr val="002060"/>
                </a:solidFill>
              </a:rPr>
              <a:t>Transparency Statements</a:t>
            </a:r>
          </a:p>
        </p:txBody>
      </p:sp>
    </p:spTree>
    <p:extLst>
      <p:ext uri="{BB962C8B-B14F-4D97-AF65-F5344CB8AC3E}">
        <p14:creationId xmlns:p14="http://schemas.microsoft.com/office/powerpoint/2010/main" val="23259513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8BC-F65B-4C2C-96BA-76324A6E4179}"/>
              </a:ext>
            </a:extLst>
          </p:cNvPr>
          <p:cNvSpPr>
            <a:spLocks noGrp="1"/>
          </p:cNvSpPr>
          <p:nvPr>
            <p:ph type="title"/>
          </p:nvPr>
        </p:nvSpPr>
        <p:spPr/>
        <p:txBody>
          <a:bodyPr/>
          <a:lstStyle/>
          <a:p>
            <a:r>
              <a:rPr lang="en-GB" dirty="0"/>
              <a:t>6. Lobbying &amp; Access</a:t>
            </a:r>
          </a:p>
        </p:txBody>
      </p:sp>
      <p:sp>
        <p:nvSpPr>
          <p:cNvPr id="3" name="Content Placeholder 2">
            <a:extLst>
              <a:ext uri="{FF2B5EF4-FFF2-40B4-BE49-F238E27FC236}">
                <a16:creationId xmlns:a16="http://schemas.microsoft.com/office/drawing/2014/main" id="{E87A3B3B-8F77-40A1-AC13-557F8B8C9DEE}"/>
              </a:ext>
            </a:extLst>
          </p:cNvPr>
          <p:cNvSpPr>
            <a:spLocks noGrp="1"/>
          </p:cNvSpPr>
          <p:nvPr>
            <p:ph idx="1"/>
          </p:nvPr>
        </p:nvSpPr>
        <p:spPr>
          <a:xfrm>
            <a:off x="1943168" y="1430546"/>
            <a:ext cx="9929124" cy="5040560"/>
          </a:xfrm>
        </p:spPr>
        <p:txBody>
          <a:bodyPr/>
          <a:lstStyle/>
          <a:p>
            <a:pPr marL="0" indent="0">
              <a:buNone/>
            </a:pPr>
            <a:r>
              <a:rPr lang="en-GB" sz="3600" dirty="0">
                <a:solidFill>
                  <a:srgbClr val="002060"/>
                </a:solidFill>
              </a:rPr>
              <a:t>Distinguishes and explains what is allowed in respect of:</a:t>
            </a:r>
          </a:p>
          <a:p>
            <a:pPr marL="514350" indent="-514350">
              <a:buFont typeface="+mj-lt"/>
              <a:buAutoNum type="arabicPeriod"/>
            </a:pPr>
            <a:r>
              <a:rPr lang="en-GB" sz="3600" dirty="0">
                <a:solidFill>
                  <a:srgbClr val="002060"/>
                </a:solidFill>
              </a:rPr>
              <a:t>Any role in dealing with enquiries from the public</a:t>
            </a:r>
          </a:p>
          <a:p>
            <a:pPr marL="514350" indent="-514350">
              <a:buFont typeface="+mj-lt"/>
              <a:buAutoNum type="arabicPeriod"/>
            </a:pPr>
            <a:r>
              <a:rPr lang="en-GB" sz="3600" dirty="0">
                <a:solidFill>
                  <a:srgbClr val="002060"/>
                </a:solidFill>
              </a:rPr>
              <a:t>Any community engagement where the Member is working with individuals and organisations to encourage their participation and involvement</a:t>
            </a:r>
          </a:p>
          <a:p>
            <a:pPr marL="514350" indent="-514350">
              <a:buFont typeface="+mj-lt"/>
              <a:buAutoNum type="arabicPeriod"/>
            </a:pPr>
            <a:r>
              <a:rPr lang="en-GB" sz="3600" dirty="0">
                <a:solidFill>
                  <a:srgbClr val="002060"/>
                </a:solidFill>
              </a:rPr>
              <a:t>Lobbying</a:t>
            </a:r>
          </a:p>
        </p:txBody>
      </p:sp>
    </p:spTree>
    <p:extLst>
      <p:ext uri="{BB962C8B-B14F-4D97-AF65-F5344CB8AC3E}">
        <p14:creationId xmlns:p14="http://schemas.microsoft.com/office/powerpoint/2010/main" val="13923153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DFCA-A41A-4196-BB65-1245E68554EE}"/>
              </a:ext>
            </a:extLst>
          </p:cNvPr>
          <p:cNvSpPr>
            <a:spLocks noGrp="1"/>
          </p:cNvSpPr>
          <p:nvPr>
            <p:ph type="title"/>
          </p:nvPr>
        </p:nvSpPr>
        <p:spPr/>
        <p:txBody>
          <a:bodyPr/>
          <a:lstStyle/>
          <a:p>
            <a:r>
              <a:rPr lang="en-GB" dirty="0"/>
              <a:t>8. Annexes</a:t>
            </a:r>
          </a:p>
        </p:txBody>
      </p:sp>
      <p:sp>
        <p:nvSpPr>
          <p:cNvPr id="3" name="Content Placeholder 2">
            <a:extLst>
              <a:ext uri="{FF2B5EF4-FFF2-40B4-BE49-F238E27FC236}">
                <a16:creationId xmlns:a16="http://schemas.microsoft.com/office/drawing/2014/main" id="{3E4A2258-3ABF-4E75-B57C-08CB5393B8F1}"/>
              </a:ext>
            </a:extLst>
          </p:cNvPr>
          <p:cNvSpPr>
            <a:spLocks noGrp="1"/>
          </p:cNvSpPr>
          <p:nvPr>
            <p:ph idx="1"/>
          </p:nvPr>
        </p:nvSpPr>
        <p:spPr>
          <a:xfrm>
            <a:off x="2014510" y="1404041"/>
            <a:ext cx="10286933" cy="5040560"/>
          </a:xfrm>
        </p:spPr>
        <p:txBody>
          <a:bodyPr>
            <a:normAutofit/>
          </a:bodyPr>
          <a:lstStyle/>
          <a:p>
            <a:pPr marL="0" indent="0">
              <a:buNone/>
            </a:pPr>
            <a:r>
              <a:rPr lang="en-GB" sz="3600" b="1" dirty="0"/>
              <a:t>Annex A: Breaches of the Code</a:t>
            </a:r>
          </a:p>
          <a:p>
            <a:r>
              <a:rPr lang="en-GB" sz="3600" dirty="0">
                <a:solidFill>
                  <a:srgbClr val="002060"/>
                </a:solidFill>
              </a:rPr>
              <a:t>Investigation and adjudication of complaints</a:t>
            </a:r>
          </a:p>
          <a:p>
            <a:r>
              <a:rPr lang="en-GB" sz="3600" dirty="0">
                <a:solidFill>
                  <a:srgbClr val="002060"/>
                </a:solidFill>
              </a:rPr>
              <a:t>Sanctions and interim suspensions</a:t>
            </a:r>
          </a:p>
          <a:p>
            <a:pPr marL="0" indent="0">
              <a:buNone/>
            </a:pPr>
            <a:endParaRPr lang="en-GB" sz="3500" b="1" dirty="0"/>
          </a:p>
          <a:p>
            <a:pPr marL="0" indent="0">
              <a:buNone/>
            </a:pPr>
            <a:r>
              <a:rPr lang="en-GB" sz="3600" b="1" dirty="0"/>
              <a:t>Annex B: Definitions </a:t>
            </a:r>
          </a:p>
          <a:p>
            <a:pPr marL="0" indent="0">
              <a:buNone/>
            </a:pPr>
            <a:endParaRPr lang="en-GB" b="1" dirty="0"/>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E367BF0B-FFEC-48B5-8947-4331445F2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364" y="3674002"/>
            <a:ext cx="3483095" cy="232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33411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REVISED GUIDANCE</a:t>
            </a:r>
          </a:p>
        </p:txBody>
      </p:sp>
      <p:sp>
        <p:nvSpPr>
          <p:cNvPr id="6" name="TextBox 5">
            <a:extLst>
              <a:ext uri="{FF2B5EF4-FFF2-40B4-BE49-F238E27FC236}">
                <a16:creationId xmlns:a16="http://schemas.microsoft.com/office/drawing/2014/main" id="{F6BFD672-F607-4BF2-B96F-72A28E609463}"/>
              </a:ext>
            </a:extLst>
          </p:cNvPr>
          <p:cNvSpPr txBox="1"/>
          <p:nvPr/>
        </p:nvSpPr>
        <p:spPr>
          <a:xfrm>
            <a:off x="1205171" y="1523576"/>
            <a:ext cx="10103848" cy="3908762"/>
          </a:xfrm>
          <a:prstGeom prst="rect">
            <a:avLst/>
          </a:prstGeom>
          <a:noFill/>
        </p:spPr>
        <p:txBody>
          <a:bodyPr wrap="square" rtlCol="0">
            <a:spAutoFit/>
          </a:bodyPr>
          <a:lstStyle/>
          <a:p>
            <a:pPr marL="179388" lvl="1">
              <a:spcBef>
                <a:spcPts val="1200"/>
              </a:spcBef>
              <a:spcAft>
                <a:spcPts val="600"/>
              </a:spcAft>
            </a:pPr>
            <a:r>
              <a:rPr lang="en-GB" sz="3600" b="1" dirty="0">
                <a:solidFill>
                  <a:srgbClr val="002060"/>
                </a:solidFill>
              </a:rPr>
              <a:t>Guidance document rewritten</a:t>
            </a:r>
          </a:p>
          <a:p>
            <a:pPr marL="636588" lvl="1" indent="-457200">
              <a:spcBef>
                <a:spcPts val="1200"/>
              </a:spcBef>
              <a:spcAft>
                <a:spcPts val="600"/>
              </a:spcAft>
              <a:buFont typeface="Arial" panose="020B0604020202020204" pitchFamily="34" charset="0"/>
              <a:buChar char="•"/>
            </a:pPr>
            <a:r>
              <a:rPr lang="en-GB" sz="3600" dirty="0">
                <a:solidFill>
                  <a:srgbClr val="002060"/>
                </a:solidFill>
              </a:rPr>
              <a:t>Includes illustrations</a:t>
            </a:r>
          </a:p>
          <a:p>
            <a:pPr marL="636588" lvl="1" indent="-457200">
              <a:spcBef>
                <a:spcPts val="1200"/>
              </a:spcBef>
              <a:spcAft>
                <a:spcPts val="600"/>
              </a:spcAft>
              <a:buFont typeface="Arial" panose="020B0604020202020204" pitchFamily="34" charset="0"/>
              <a:buChar char="•"/>
            </a:pPr>
            <a:r>
              <a:rPr lang="en-GB" sz="3600" dirty="0">
                <a:solidFill>
                  <a:srgbClr val="002060"/>
                </a:solidFill>
              </a:rPr>
              <a:t>Version to be published both with and without Code embedded, and also by Section of the Code</a:t>
            </a:r>
          </a:p>
          <a:p>
            <a:pPr marL="636588" lvl="1" indent="-457200">
              <a:spcBef>
                <a:spcPts val="1200"/>
              </a:spcBef>
              <a:spcAft>
                <a:spcPts val="600"/>
              </a:spcAft>
              <a:buFont typeface="Arial" panose="020B0604020202020204" pitchFamily="34" charset="0"/>
              <a:buChar char="•"/>
            </a:pPr>
            <a:r>
              <a:rPr lang="en-GB" sz="3600" dirty="0">
                <a:solidFill>
                  <a:srgbClr val="002060"/>
                </a:solidFill>
              </a:rPr>
              <a:t>Advice Notes updated and expanded</a:t>
            </a:r>
          </a:p>
          <a:p>
            <a:endParaRPr lang="en-GB" dirty="0"/>
          </a:p>
        </p:txBody>
      </p:sp>
    </p:spTree>
    <p:extLst>
      <p:ext uri="{BB962C8B-B14F-4D97-AF65-F5344CB8AC3E}">
        <p14:creationId xmlns:p14="http://schemas.microsoft.com/office/powerpoint/2010/main" val="26070570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MODEL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263387" y="1417638"/>
            <a:ext cx="5967493" cy="4961358"/>
          </a:xfrm>
          <a:prstGeom prst="rect">
            <a:avLst/>
          </a:prstGeom>
          <a:noFill/>
        </p:spPr>
        <p:txBody>
          <a:bodyPr wrap="square" rtlCol="0">
            <a:spAutoFit/>
          </a:bodyPr>
          <a:lstStyle/>
          <a:p>
            <a:pPr marL="179388" lvl="1">
              <a:spcBef>
                <a:spcPct val="20000"/>
              </a:spcBef>
            </a:pPr>
            <a:r>
              <a:rPr lang="en-GB" sz="3600" b="1" dirty="0">
                <a:solidFill>
                  <a:srgbClr val="002060"/>
                </a:solidFill>
              </a:rPr>
              <a:t>Existing Advice Notes</a:t>
            </a:r>
          </a:p>
          <a:p>
            <a:pPr marL="622300" lvl="2" indent="-444500">
              <a:spcBef>
                <a:spcPct val="20000"/>
              </a:spcBef>
              <a:buFont typeface="Arial" panose="020B0604020202020204" pitchFamily="34" charset="0"/>
              <a:buChar char="•"/>
            </a:pPr>
            <a:r>
              <a:rPr lang="en-GB" sz="3200" dirty="0">
                <a:solidFill>
                  <a:srgbClr val="7030A0"/>
                </a:solidFill>
              </a:rPr>
              <a:t>Strategic vs Operational</a:t>
            </a:r>
          </a:p>
          <a:p>
            <a:pPr marL="622300" lvl="2" indent="-444500">
              <a:spcBef>
                <a:spcPct val="20000"/>
              </a:spcBef>
              <a:buFont typeface="Arial" panose="020B0604020202020204" pitchFamily="34" charset="0"/>
              <a:buChar char="•"/>
            </a:pPr>
            <a:r>
              <a:rPr lang="en-GB" sz="3200" dirty="0">
                <a:solidFill>
                  <a:srgbClr val="7030A0"/>
                </a:solidFill>
              </a:rPr>
              <a:t>Bullying &amp; Harassment</a:t>
            </a:r>
          </a:p>
          <a:p>
            <a:pPr marL="622300" lvl="2" indent="-444500">
              <a:spcBef>
                <a:spcPct val="20000"/>
              </a:spcBef>
              <a:buFont typeface="Arial" panose="020B0604020202020204" pitchFamily="34" charset="0"/>
              <a:buChar char="•"/>
            </a:pPr>
            <a:r>
              <a:rPr lang="en-GB" sz="3200" dirty="0">
                <a:solidFill>
                  <a:srgbClr val="7030A0"/>
                </a:solidFill>
              </a:rPr>
              <a:t>Role of a Standards Officer</a:t>
            </a:r>
          </a:p>
          <a:p>
            <a:pPr marL="622300" lvl="2" indent="-444500">
              <a:spcBef>
                <a:spcPct val="20000"/>
              </a:spcBef>
              <a:buFont typeface="Arial" panose="020B0604020202020204" pitchFamily="34" charset="0"/>
              <a:buChar char="•"/>
            </a:pPr>
            <a:r>
              <a:rPr lang="en-GB" sz="3200" dirty="0">
                <a:solidFill>
                  <a:srgbClr val="7030A0"/>
                </a:solidFill>
              </a:rPr>
              <a:t>Article 10 ECHR (Freedom of Expression)</a:t>
            </a:r>
          </a:p>
          <a:p>
            <a:pPr marL="622300" lvl="2" indent="-444500">
              <a:spcBef>
                <a:spcPct val="20000"/>
              </a:spcBef>
              <a:buFont typeface="Arial" panose="020B0604020202020204" pitchFamily="34" charset="0"/>
              <a:buChar char="•"/>
            </a:pPr>
            <a:r>
              <a:rPr lang="en-GB" sz="3200" dirty="0">
                <a:solidFill>
                  <a:srgbClr val="7030A0"/>
                </a:solidFill>
              </a:rPr>
              <a:t>Social Media</a:t>
            </a:r>
          </a:p>
          <a:p>
            <a:pPr marL="1093788" lvl="2" indent="-457200">
              <a:spcBef>
                <a:spcPct val="20000"/>
              </a:spcBef>
              <a:buFont typeface="Arial" panose="020B0604020202020204" pitchFamily="34" charset="0"/>
              <a:buChar char="•"/>
            </a:pPr>
            <a:endParaRPr lang="en-GB" sz="3200" dirty="0">
              <a:solidFill>
                <a:srgbClr val="7030A0"/>
              </a:solidFill>
            </a:endParaRPr>
          </a:p>
          <a:p>
            <a:endParaRPr lang="en-GB" dirty="0"/>
          </a:p>
        </p:txBody>
      </p:sp>
      <p:sp>
        <p:nvSpPr>
          <p:cNvPr id="4" name="TextBox 3">
            <a:extLst>
              <a:ext uri="{FF2B5EF4-FFF2-40B4-BE49-F238E27FC236}">
                <a16:creationId xmlns:a16="http://schemas.microsoft.com/office/drawing/2014/main" id="{F3A123CC-B0D0-481C-A313-01417C69895E}"/>
              </a:ext>
            </a:extLst>
          </p:cNvPr>
          <p:cNvSpPr txBox="1"/>
          <p:nvPr/>
        </p:nvSpPr>
        <p:spPr>
          <a:xfrm>
            <a:off x="6820506" y="2059330"/>
            <a:ext cx="4844113"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7030A0"/>
                </a:solidFill>
              </a:rPr>
              <a:t>How to Declare Interests</a:t>
            </a:r>
          </a:p>
          <a:p>
            <a:pPr marL="457200" indent="-457200">
              <a:buFont typeface="Arial" panose="020B0604020202020204" pitchFamily="34" charset="0"/>
              <a:buChar char="•"/>
            </a:pPr>
            <a:r>
              <a:rPr lang="en-GB" sz="3200" dirty="0">
                <a:solidFill>
                  <a:srgbClr val="7030A0"/>
                </a:solidFill>
              </a:rPr>
              <a:t>Guide to the Model Code for Members of the Public</a:t>
            </a:r>
          </a:p>
          <a:p>
            <a:pPr marL="457200" indent="-457200">
              <a:buFont typeface="Arial" panose="020B0604020202020204" pitchFamily="34" charset="0"/>
              <a:buChar char="•"/>
            </a:pPr>
            <a:r>
              <a:rPr lang="en-GB" sz="3200" dirty="0">
                <a:solidFill>
                  <a:srgbClr val="7030A0"/>
                </a:solidFill>
              </a:rPr>
              <a:t>Guide for Members of IJBs</a:t>
            </a:r>
          </a:p>
          <a:p>
            <a:pPr marL="457200" indent="-457200">
              <a:buFont typeface="Arial" panose="020B0604020202020204" pitchFamily="34" charset="0"/>
              <a:buChar char="•"/>
            </a:pPr>
            <a:r>
              <a:rPr lang="en-GB" sz="3200" dirty="0">
                <a:solidFill>
                  <a:srgbClr val="7030A0"/>
                </a:solidFill>
              </a:rPr>
              <a:t>Relations between Members and Employees</a:t>
            </a:r>
          </a:p>
        </p:txBody>
      </p:sp>
    </p:spTree>
    <p:extLst>
      <p:ext uri="{BB962C8B-B14F-4D97-AF65-F5344CB8AC3E}">
        <p14:creationId xmlns:p14="http://schemas.microsoft.com/office/powerpoint/2010/main" val="5797469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lstStyle/>
          <a:p>
            <a:r>
              <a:rPr lang="en-GB" dirty="0"/>
              <a:t>MODEL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446471" y="1417638"/>
            <a:ext cx="9070458" cy="3077766"/>
          </a:xfrm>
          <a:prstGeom prst="rect">
            <a:avLst/>
          </a:prstGeom>
          <a:noFill/>
        </p:spPr>
        <p:txBody>
          <a:bodyPr wrap="square" rtlCol="0">
            <a:spAutoFit/>
          </a:bodyPr>
          <a:lstStyle/>
          <a:p>
            <a:pPr marL="0" lvl="1">
              <a:spcBef>
                <a:spcPct val="20000"/>
              </a:spcBef>
              <a:tabLst>
                <a:tab pos="360363" algn="l"/>
              </a:tabLst>
            </a:pPr>
            <a:r>
              <a:rPr lang="en-GB" sz="3600" dirty="0">
                <a:solidFill>
                  <a:srgbClr val="002060"/>
                </a:solidFill>
              </a:rPr>
              <a:t>Additional </a:t>
            </a:r>
            <a:r>
              <a:rPr lang="en-GB" sz="3600" b="1" dirty="0">
                <a:solidFill>
                  <a:srgbClr val="002060"/>
                </a:solidFill>
              </a:rPr>
              <a:t>new Advice Note </a:t>
            </a:r>
            <a:r>
              <a:rPr lang="en-GB" sz="3600" dirty="0">
                <a:solidFill>
                  <a:srgbClr val="002060"/>
                </a:solidFill>
              </a:rPr>
              <a:t>available on:</a:t>
            </a:r>
          </a:p>
          <a:p>
            <a:pPr marL="457200" indent="-457200">
              <a:buFont typeface="Arial" panose="020B0604020202020204" pitchFamily="34" charset="0"/>
              <a:buChar char="•"/>
            </a:pPr>
            <a:r>
              <a:rPr lang="en-GB" sz="3200" dirty="0">
                <a:solidFill>
                  <a:srgbClr val="7030A0"/>
                </a:solidFill>
              </a:rPr>
              <a:t>Gifts and Hospitality</a:t>
            </a:r>
          </a:p>
          <a:p>
            <a:endParaRPr lang="en-GB" dirty="0"/>
          </a:p>
          <a:p>
            <a:r>
              <a:rPr lang="en-GB" sz="3600" dirty="0">
                <a:solidFill>
                  <a:srgbClr val="002060"/>
                </a:solidFill>
              </a:rPr>
              <a:t>Standard presentation on Model Code</a:t>
            </a:r>
          </a:p>
          <a:p>
            <a:endParaRPr lang="en-GB" sz="3600" dirty="0">
              <a:solidFill>
                <a:srgbClr val="002060"/>
              </a:solidFill>
            </a:endParaRPr>
          </a:p>
          <a:p>
            <a:endParaRPr lang="en-GB" dirty="0"/>
          </a:p>
          <a:p>
            <a:endParaRPr lang="en-GB" dirty="0"/>
          </a:p>
        </p:txBody>
      </p:sp>
      <p:pic>
        <p:nvPicPr>
          <p:cNvPr id="1026" name="Picture 2" descr="Page header image">
            <a:extLst>
              <a:ext uri="{FF2B5EF4-FFF2-40B4-BE49-F238E27FC236}">
                <a16:creationId xmlns:a16="http://schemas.microsoft.com/office/drawing/2014/main" id="{128B3A1F-A7CB-41C5-BC70-30863EFC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398" y="4203673"/>
            <a:ext cx="3619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2287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8E26-976D-4EE8-AB79-63B0B6117619}"/>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965A254-4E88-4114-87F7-C389CA20B12D}"/>
              </a:ext>
            </a:extLst>
          </p:cNvPr>
          <p:cNvSpPr>
            <a:spLocks noGrp="1"/>
          </p:cNvSpPr>
          <p:nvPr>
            <p:ph idx="1"/>
          </p:nvPr>
        </p:nvSpPr>
        <p:spPr>
          <a:xfrm>
            <a:off x="1391658" y="1412776"/>
            <a:ext cx="10286933" cy="5445224"/>
          </a:xfrm>
        </p:spPr>
        <p:txBody>
          <a:bodyPr>
            <a:normAutofit fontScale="92500" lnSpcReduction="20000"/>
          </a:bodyPr>
          <a:lstStyle/>
          <a:p>
            <a:pPr marL="0" indent="0">
              <a:buNone/>
            </a:pPr>
            <a:r>
              <a:rPr lang="en-GB" sz="3800" b="1" dirty="0">
                <a:solidFill>
                  <a:srgbClr val="002060"/>
                </a:solidFill>
              </a:rPr>
              <a:t>Standards Commission’s website:</a:t>
            </a:r>
          </a:p>
          <a:p>
            <a:pPr marL="355600" indent="-355600"/>
            <a:r>
              <a:rPr lang="en-GB" sz="3300" dirty="0">
                <a:solidFill>
                  <a:srgbClr val="002060"/>
                </a:solidFill>
              </a:rPr>
              <a:t>Hearings Decisions</a:t>
            </a:r>
          </a:p>
          <a:p>
            <a:pPr marL="355600" indent="-355600"/>
            <a:r>
              <a:rPr lang="en-GB" sz="3300" dirty="0">
                <a:solidFill>
                  <a:srgbClr val="002060"/>
                </a:solidFill>
              </a:rPr>
              <a:t>Codes of Conduct</a:t>
            </a:r>
          </a:p>
          <a:p>
            <a:pPr marL="355600" indent="-355600"/>
            <a:r>
              <a:rPr lang="en-GB" sz="3300" dirty="0">
                <a:solidFill>
                  <a:srgbClr val="002060"/>
                </a:solidFill>
              </a:rPr>
              <a:t>Guidance and Advice Notes</a:t>
            </a:r>
          </a:p>
          <a:p>
            <a:pPr marL="355600" indent="-355600"/>
            <a:r>
              <a:rPr lang="en-GB" sz="3300" dirty="0">
                <a:solidFill>
                  <a:srgbClr val="002060"/>
                </a:solidFill>
              </a:rPr>
              <a:t>Standards Updates</a:t>
            </a:r>
          </a:p>
          <a:p>
            <a:pPr marL="285750" indent="-285750"/>
            <a:endParaRPr lang="en-GB" sz="2800" b="1" dirty="0"/>
          </a:p>
          <a:p>
            <a:pPr marL="0" indent="0">
              <a:buNone/>
            </a:pPr>
            <a:r>
              <a:rPr lang="en-GB" sz="3800" u="sng" dirty="0">
                <a:solidFill>
                  <a:srgbClr val="0070C0"/>
                </a:solidFill>
              </a:rPr>
              <a:t>www.standardscommission.org.uk</a:t>
            </a:r>
          </a:p>
          <a:p>
            <a:pPr lvl="0"/>
            <a:endParaRPr lang="en-GB" sz="2400" b="1" dirty="0"/>
          </a:p>
          <a:p>
            <a:pPr marL="0" lvl="0" indent="0">
              <a:buNone/>
            </a:pPr>
            <a:r>
              <a:rPr lang="en-GB" sz="3300" b="1" dirty="0">
                <a:solidFill>
                  <a:srgbClr val="0070C0"/>
                </a:solidFill>
              </a:rPr>
              <a:t>@standardsscot 	</a:t>
            </a:r>
          </a:p>
          <a:p>
            <a:pPr marL="0" lvl="0" indent="0">
              <a:buNone/>
            </a:pPr>
            <a:r>
              <a:rPr lang="en-GB" sz="3300" b="1" dirty="0">
                <a:solidFill>
                  <a:srgbClr val="0070C0"/>
                </a:solidFill>
              </a:rPr>
              <a:t>facebook.com/StandardsCommission </a:t>
            </a:r>
          </a:p>
          <a:p>
            <a:pPr marL="0" lvl="0" indent="0">
              <a:buNone/>
            </a:pPr>
            <a:r>
              <a:rPr lang="en-GB" sz="3300" b="1" dirty="0"/>
              <a:t>enquiries@standardscommission.org.uk</a:t>
            </a:r>
          </a:p>
          <a:p>
            <a:endParaRPr lang="en-GB" dirty="0"/>
          </a:p>
        </p:txBody>
      </p:sp>
      <p:pic>
        <p:nvPicPr>
          <p:cNvPr id="5" name="Picture 2">
            <a:extLst>
              <a:ext uri="{FF2B5EF4-FFF2-40B4-BE49-F238E27FC236}">
                <a16:creationId xmlns:a16="http://schemas.microsoft.com/office/drawing/2014/main" id="{FF25B8F4-1382-46D6-BB99-1410EC126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602" y="487726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D94A19D-94A4-496C-A8E2-AD52C2B41697}"/>
              </a:ext>
            </a:extLst>
          </p:cNvPr>
          <p:cNvPicPr>
            <a:picLocks noChangeAspect="1"/>
          </p:cNvPicPr>
          <p:nvPr/>
        </p:nvPicPr>
        <p:blipFill>
          <a:blip r:embed="rId4"/>
          <a:stretch>
            <a:fillRect/>
          </a:stretch>
        </p:blipFill>
        <p:spPr>
          <a:xfrm>
            <a:off x="7787618" y="5251357"/>
            <a:ext cx="719390" cy="719390"/>
          </a:xfrm>
          <a:prstGeom prst="rect">
            <a:avLst/>
          </a:prstGeom>
        </p:spPr>
      </p:pic>
      <p:pic>
        <p:nvPicPr>
          <p:cNvPr id="7" name="Picture 6">
            <a:extLst>
              <a:ext uri="{FF2B5EF4-FFF2-40B4-BE49-F238E27FC236}">
                <a16:creationId xmlns:a16="http://schemas.microsoft.com/office/drawing/2014/main" id="{9B4DFC3F-D23C-49C3-9030-EB0197271290}"/>
              </a:ext>
            </a:extLst>
          </p:cNvPr>
          <p:cNvPicPr>
            <a:picLocks noChangeAspect="1"/>
          </p:cNvPicPr>
          <p:nvPr/>
        </p:nvPicPr>
        <p:blipFill>
          <a:blip r:embed="rId5"/>
          <a:stretch>
            <a:fillRect/>
          </a:stretch>
        </p:blipFill>
        <p:spPr>
          <a:xfrm>
            <a:off x="7995821" y="592088"/>
            <a:ext cx="3586580" cy="3124049"/>
          </a:xfrm>
          <a:prstGeom prst="rect">
            <a:avLst/>
          </a:prstGeom>
        </p:spPr>
      </p:pic>
    </p:spTree>
    <p:extLst>
      <p:ext uri="{BB962C8B-B14F-4D97-AF65-F5344CB8AC3E}">
        <p14:creationId xmlns:p14="http://schemas.microsoft.com/office/powerpoint/2010/main" val="25925195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96013-8D4F-49C4-BD90-E8A0B0C8E1C2}"/>
              </a:ext>
            </a:extLst>
          </p:cNvPr>
          <p:cNvSpPr>
            <a:spLocks noGrp="1"/>
          </p:cNvSpPr>
          <p:nvPr>
            <p:ph sz="half" idx="1"/>
          </p:nvPr>
        </p:nvSpPr>
        <p:spPr>
          <a:xfrm>
            <a:off x="1377686" y="1326373"/>
            <a:ext cx="9834956" cy="997102"/>
          </a:xfrm>
        </p:spPr>
        <p:txBody>
          <a:bodyPr>
            <a:normAutofit/>
          </a:bodyPr>
          <a:lstStyle/>
          <a:p>
            <a:pPr marL="0" indent="0">
              <a:buNone/>
            </a:pPr>
            <a:r>
              <a:rPr lang="en-GB" sz="3600" b="1" dirty="0"/>
              <a:t>Key Changes to the Code</a:t>
            </a:r>
          </a:p>
        </p:txBody>
      </p:sp>
      <p:sp>
        <p:nvSpPr>
          <p:cNvPr id="2" name="Title 1">
            <a:extLst>
              <a:ext uri="{FF2B5EF4-FFF2-40B4-BE49-F238E27FC236}">
                <a16:creationId xmlns:a16="http://schemas.microsoft.com/office/drawing/2014/main" id="{BEC7B951-D612-4926-91E5-9FB16D9FDD02}"/>
              </a:ext>
            </a:extLst>
          </p:cNvPr>
          <p:cNvSpPr>
            <a:spLocks noGrp="1"/>
          </p:cNvSpPr>
          <p:nvPr>
            <p:ph type="title"/>
          </p:nvPr>
        </p:nvSpPr>
        <p:spPr/>
        <p:txBody>
          <a:bodyPr>
            <a:normAutofit/>
          </a:bodyPr>
          <a:lstStyle/>
          <a:p>
            <a:r>
              <a:rPr lang="en-GB" dirty="0"/>
              <a:t>AGENDA</a:t>
            </a:r>
          </a:p>
        </p:txBody>
      </p:sp>
      <p:sp>
        <p:nvSpPr>
          <p:cNvPr id="4" name="TextBox 3">
            <a:extLst>
              <a:ext uri="{FF2B5EF4-FFF2-40B4-BE49-F238E27FC236}">
                <a16:creationId xmlns:a16="http://schemas.microsoft.com/office/drawing/2014/main" id="{D8DBCB75-F7C4-43B0-AD1D-566B8D60DE25}"/>
              </a:ext>
            </a:extLst>
          </p:cNvPr>
          <p:cNvSpPr txBox="1"/>
          <p:nvPr/>
        </p:nvSpPr>
        <p:spPr>
          <a:xfrm>
            <a:off x="1484457" y="1979981"/>
            <a:ext cx="5036695" cy="2554545"/>
          </a:xfrm>
          <a:prstGeom prst="rect">
            <a:avLst/>
          </a:prstGeom>
          <a:noFill/>
        </p:spPr>
        <p:txBody>
          <a:bodyPr wrap="square" rtlCol="0">
            <a:spAutoFit/>
          </a:bodyPr>
          <a:lstStyle/>
          <a:p>
            <a:pPr marL="514350" indent="-514350">
              <a:buFont typeface="+mj-lt"/>
              <a:buAutoNum type="arabicPeriod"/>
            </a:pPr>
            <a:r>
              <a:rPr lang="en-GB" sz="3200" dirty="0">
                <a:solidFill>
                  <a:srgbClr val="002060"/>
                </a:solidFill>
              </a:rPr>
              <a:t>General and Introduction</a:t>
            </a:r>
          </a:p>
          <a:p>
            <a:pPr marL="514350" indent="-514350">
              <a:buFont typeface="+mj-lt"/>
              <a:buAutoNum type="arabicPeriod"/>
            </a:pPr>
            <a:r>
              <a:rPr lang="en-GB" sz="3200" dirty="0">
                <a:solidFill>
                  <a:srgbClr val="002060"/>
                </a:solidFill>
              </a:rPr>
              <a:t>Applicability and Key Principles</a:t>
            </a:r>
          </a:p>
          <a:p>
            <a:pPr marL="514350" indent="-514350">
              <a:buFont typeface="+mj-lt"/>
              <a:buAutoNum type="arabicPeriod"/>
            </a:pPr>
            <a:r>
              <a:rPr lang="en-GB" sz="3200" dirty="0">
                <a:solidFill>
                  <a:srgbClr val="002060"/>
                </a:solidFill>
              </a:rPr>
              <a:t>General Conduct</a:t>
            </a:r>
          </a:p>
          <a:p>
            <a:pPr marL="514350" indent="-514350">
              <a:buFont typeface="+mj-lt"/>
              <a:buAutoNum type="arabicPeriod"/>
            </a:pPr>
            <a:r>
              <a:rPr lang="en-GB" sz="3200" dirty="0">
                <a:solidFill>
                  <a:srgbClr val="002060"/>
                </a:solidFill>
              </a:rPr>
              <a:t>Registration of Interests</a:t>
            </a:r>
          </a:p>
        </p:txBody>
      </p:sp>
      <p:sp>
        <p:nvSpPr>
          <p:cNvPr id="5" name="TextBox 4">
            <a:extLst>
              <a:ext uri="{FF2B5EF4-FFF2-40B4-BE49-F238E27FC236}">
                <a16:creationId xmlns:a16="http://schemas.microsoft.com/office/drawing/2014/main" id="{816F636D-9DCA-48C6-B37F-61C86835BFB8}"/>
              </a:ext>
            </a:extLst>
          </p:cNvPr>
          <p:cNvSpPr txBox="1"/>
          <p:nvPr/>
        </p:nvSpPr>
        <p:spPr>
          <a:xfrm>
            <a:off x="6720317" y="1979980"/>
            <a:ext cx="4718313" cy="1569660"/>
          </a:xfrm>
          <a:prstGeom prst="rect">
            <a:avLst/>
          </a:prstGeom>
          <a:noFill/>
        </p:spPr>
        <p:txBody>
          <a:bodyPr wrap="square" rtlCol="0">
            <a:spAutoFit/>
          </a:bodyPr>
          <a:lstStyle/>
          <a:p>
            <a:pPr marL="514350" indent="-514350">
              <a:buFont typeface="+mj-lt"/>
              <a:buAutoNum type="arabicPeriod" startAt="5"/>
            </a:pPr>
            <a:r>
              <a:rPr lang="en-GB" sz="3200" dirty="0">
                <a:solidFill>
                  <a:srgbClr val="002060"/>
                </a:solidFill>
              </a:rPr>
              <a:t>Declarations of Interest</a:t>
            </a:r>
          </a:p>
          <a:p>
            <a:pPr marL="514350" indent="-514350">
              <a:buFont typeface="+mj-lt"/>
              <a:buAutoNum type="arabicPeriod" startAt="5"/>
            </a:pPr>
            <a:r>
              <a:rPr lang="en-GB" sz="3200" dirty="0">
                <a:solidFill>
                  <a:srgbClr val="002060"/>
                </a:solidFill>
              </a:rPr>
              <a:t>Lobbying &amp; Access</a:t>
            </a:r>
          </a:p>
          <a:p>
            <a:pPr marL="514350" indent="-514350">
              <a:buFont typeface="+mj-lt"/>
              <a:buAutoNum type="arabicPeriod" startAt="5"/>
            </a:pPr>
            <a:r>
              <a:rPr lang="en-GB" sz="3200" dirty="0">
                <a:solidFill>
                  <a:srgbClr val="002060"/>
                </a:solidFill>
              </a:rPr>
              <a:t>Annexes </a:t>
            </a:r>
          </a:p>
        </p:txBody>
      </p:sp>
      <p:sp>
        <p:nvSpPr>
          <p:cNvPr id="6" name="TextBox 5">
            <a:extLst>
              <a:ext uri="{FF2B5EF4-FFF2-40B4-BE49-F238E27FC236}">
                <a16:creationId xmlns:a16="http://schemas.microsoft.com/office/drawing/2014/main" id="{B5705BB9-80B7-4268-9009-317E2F4A513B}"/>
              </a:ext>
            </a:extLst>
          </p:cNvPr>
          <p:cNvSpPr txBox="1"/>
          <p:nvPr/>
        </p:nvSpPr>
        <p:spPr>
          <a:xfrm>
            <a:off x="1377686" y="4426246"/>
            <a:ext cx="10814314" cy="1698927"/>
          </a:xfrm>
          <a:prstGeom prst="rect">
            <a:avLst/>
          </a:prstGeom>
          <a:noFill/>
        </p:spPr>
        <p:txBody>
          <a:bodyPr wrap="square" rtlCol="0">
            <a:spAutoFit/>
          </a:bodyPr>
          <a:lstStyle/>
          <a:p>
            <a:endParaRPr lang="en-GB" dirty="0"/>
          </a:p>
          <a:p>
            <a:pPr>
              <a:spcBef>
                <a:spcPct val="20000"/>
              </a:spcBef>
            </a:pPr>
            <a:r>
              <a:rPr lang="en-GB" sz="3600" b="1" dirty="0">
                <a:solidFill>
                  <a:srgbClr val="7030A0"/>
                </a:solidFill>
              </a:rPr>
              <a:t>Revised Guidance, Advice Notes and Training Material</a:t>
            </a:r>
          </a:p>
          <a:p>
            <a:pPr>
              <a:spcBef>
                <a:spcPct val="20000"/>
              </a:spcBef>
            </a:pPr>
            <a:r>
              <a:rPr lang="en-GB" sz="3600" b="1" dirty="0">
                <a:solidFill>
                  <a:srgbClr val="7030A0"/>
                </a:solidFill>
              </a:rPr>
              <a:t>Further Information</a:t>
            </a:r>
          </a:p>
        </p:txBody>
      </p:sp>
    </p:spTree>
    <p:extLst>
      <p:ext uri="{BB962C8B-B14F-4D97-AF65-F5344CB8AC3E}">
        <p14:creationId xmlns:p14="http://schemas.microsoft.com/office/powerpoint/2010/main" val="17974032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26F-649D-417A-BC8A-1BB931E4B0ED}"/>
              </a:ext>
            </a:extLst>
          </p:cNvPr>
          <p:cNvSpPr>
            <a:spLocks noGrp="1"/>
          </p:cNvSpPr>
          <p:nvPr>
            <p:ph type="title"/>
          </p:nvPr>
        </p:nvSpPr>
        <p:spPr/>
        <p:txBody>
          <a:bodyPr/>
          <a:lstStyle/>
          <a:p>
            <a:r>
              <a:rPr lang="en-GB" dirty="0"/>
              <a:t>KEY CHANGES TO THE CODE</a:t>
            </a:r>
          </a:p>
        </p:txBody>
      </p:sp>
      <p:sp>
        <p:nvSpPr>
          <p:cNvPr id="3" name="Content Placeholder 2">
            <a:extLst>
              <a:ext uri="{FF2B5EF4-FFF2-40B4-BE49-F238E27FC236}">
                <a16:creationId xmlns:a16="http://schemas.microsoft.com/office/drawing/2014/main" id="{2D7FF00D-2A25-4F5D-95DF-EE9EED29174F}"/>
              </a:ext>
            </a:extLst>
          </p:cNvPr>
          <p:cNvSpPr>
            <a:spLocks noGrp="1"/>
          </p:cNvSpPr>
          <p:nvPr>
            <p:ph idx="1"/>
          </p:nvPr>
        </p:nvSpPr>
        <p:spPr/>
        <p:txBody>
          <a:bodyPr>
            <a:normAutofit fontScale="92500" lnSpcReduction="10000"/>
          </a:bodyPr>
          <a:lstStyle/>
          <a:p>
            <a:pPr marL="0" indent="0">
              <a:buNone/>
            </a:pPr>
            <a:r>
              <a:rPr lang="en-GB" sz="4000" b="1" dirty="0">
                <a:solidFill>
                  <a:srgbClr val="002060"/>
                </a:solidFill>
              </a:rPr>
              <a:t>1. General &amp; Introduction</a:t>
            </a:r>
          </a:p>
          <a:p>
            <a:pPr marL="981075" indent="-438150">
              <a:spcAft>
                <a:spcPts val="1200"/>
              </a:spcAft>
            </a:pPr>
            <a:r>
              <a:rPr lang="en-GB" dirty="0">
                <a:solidFill>
                  <a:srgbClr val="002060"/>
                </a:solidFill>
              </a:rPr>
              <a:t>Plain English</a:t>
            </a:r>
          </a:p>
          <a:p>
            <a:pPr marL="981075" indent="-438150">
              <a:spcAft>
                <a:spcPts val="1200"/>
              </a:spcAft>
            </a:pPr>
            <a:r>
              <a:rPr lang="en-GB" dirty="0">
                <a:solidFill>
                  <a:srgbClr val="002060"/>
                </a:solidFill>
              </a:rPr>
              <a:t>Removal of most background information, guidance and reasoning</a:t>
            </a:r>
          </a:p>
          <a:p>
            <a:pPr marL="981075" indent="-438150">
              <a:spcAft>
                <a:spcPts val="1200"/>
              </a:spcAft>
            </a:pPr>
            <a:r>
              <a:rPr lang="en-GB" dirty="0">
                <a:solidFill>
                  <a:srgbClr val="002060"/>
                </a:solidFill>
              </a:rPr>
              <a:t>Removal of repetition</a:t>
            </a:r>
          </a:p>
          <a:p>
            <a:pPr marL="981075" indent="-438150">
              <a:spcAft>
                <a:spcPts val="1200"/>
              </a:spcAft>
            </a:pPr>
            <a:r>
              <a:rPr lang="en-GB" dirty="0">
                <a:solidFill>
                  <a:srgbClr val="002060"/>
                </a:solidFill>
              </a:rPr>
              <a:t>First person</a:t>
            </a:r>
          </a:p>
          <a:p>
            <a:pPr marL="981075" indent="-438150">
              <a:spcAft>
                <a:spcPts val="1200"/>
              </a:spcAft>
            </a:pPr>
            <a:r>
              <a:rPr lang="en-GB" dirty="0">
                <a:solidFill>
                  <a:srgbClr val="002060"/>
                </a:solidFill>
              </a:rPr>
              <a:t>Personal Responsibility</a:t>
            </a:r>
          </a:p>
          <a:p>
            <a:pPr marL="981075" indent="-438150">
              <a:spcAft>
                <a:spcPts val="1200"/>
              </a:spcAft>
            </a:pPr>
            <a:r>
              <a:rPr lang="en-GB" dirty="0">
                <a:solidFill>
                  <a:srgbClr val="002060"/>
                </a:solidFill>
              </a:rPr>
              <a:t>Mirrors Councillors’ Code where applicable</a:t>
            </a:r>
          </a:p>
          <a:p>
            <a:pPr marL="630238" indent="-630238">
              <a:buFont typeface="Wingdings" panose="05000000000000000000" pitchFamily="2" charset="2"/>
              <a:buChar char="Ø"/>
            </a:pPr>
            <a:endParaRPr lang="en-GB" dirty="0">
              <a:solidFill>
                <a:srgbClr val="002060"/>
              </a:solidFill>
            </a:endParaRPr>
          </a:p>
          <a:p>
            <a:pPr marL="630238" indent="-630238">
              <a:buFont typeface="Wingdings" panose="05000000000000000000" pitchFamily="2" charset="2"/>
              <a:buChar char="Ø"/>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A9705687-C026-4485-8AE4-E25D00148F55}"/>
              </a:ext>
            </a:extLst>
          </p:cNvPr>
          <p:cNvPicPr>
            <a:picLocks noChangeAspect="1"/>
          </p:cNvPicPr>
          <p:nvPr/>
        </p:nvPicPr>
        <p:blipFill>
          <a:blip r:embed="rId3"/>
          <a:stretch>
            <a:fillRect/>
          </a:stretch>
        </p:blipFill>
        <p:spPr>
          <a:xfrm>
            <a:off x="6938535" y="3130511"/>
            <a:ext cx="3457072" cy="2314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43574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p:txBody>
          <a:bodyPr/>
          <a:lstStyle/>
          <a:p>
            <a:r>
              <a:rPr lang="en-GB" dirty="0"/>
              <a:t>2. Applicability &amp; Key Principles</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2001078" y="1642925"/>
            <a:ext cx="9677333" cy="4492832"/>
          </a:xfrm>
        </p:spPr>
        <p:txBody>
          <a:bodyPr>
            <a:normAutofit/>
          </a:bodyPr>
          <a:lstStyle/>
          <a:p>
            <a:r>
              <a:rPr lang="en-GB" dirty="0">
                <a:solidFill>
                  <a:srgbClr val="002060"/>
                </a:solidFill>
              </a:rPr>
              <a:t>When acting as a Member and when they could reasonably be regarded as acting as such</a:t>
            </a:r>
          </a:p>
          <a:p>
            <a:r>
              <a:rPr lang="en-GB" dirty="0">
                <a:solidFill>
                  <a:srgbClr val="002060"/>
                </a:solidFill>
              </a:rPr>
              <a:t>Not prevented from expressing views, (including making political comment) provided do so in way that is compatible with Code</a:t>
            </a:r>
          </a:p>
          <a:p>
            <a:r>
              <a:rPr lang="en-GB" dirty="0">
                <a:solidFill>
                  <a:srgbClr val="002060"/>
                </a:solidFill>
              </a:rPr>
              <a:t>Encouraged to seek advice if unsure</a:t>
            </a:r>
          </a:p>
          <a:p>
            <a:r>
              <a:rPr lang="en-GB" dirty="0">
                <a:solidFill>
                  <a:srgbClr val="002060"/>
                </a:solidFill>
              </a:rPr>
              <a:t>Breach of one or more of the key principles does not in itself constitute evidence of a breach of the Code </a:t>
            </a:r>
          </a:p>
        </p:txBody>
      </p:sp>
    </p:spTree>
    <p:extLst>
      <p:ext uri="{BB962C8B-B14F-4D97-AF65-F5344CB8AC3E}">
        <p14:creationId xmlns:p14="http://schemas.microsoft.com/office/powerpoint/2010/main" val="262417837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3. General Conduct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fontScale="92500" lnSpcReduction="10000"/>
          </a:bodyPr>
          <a:lstStyle/>
          <a:p>
            <a:pPr marL="0" indent="0">
              <a:buNone/>
            </a:pPr>
            <a:r>
              <a:rPr lang="en-GB" sz="4000" b="1" dirty="0">
                <a:solidFill>
                  <a:srgbClr val="002060"/>
                </a:solidFill>
              </a:rPr>
              <a:t>Respect &amp; Courtesy</a:t>
            </a:r>
          </a:p>
          <a:p>
            <a:r>
              <a:rPr lang="en-GB" dirty="0">
                <a:solidFill>
                  <a:srgbClr val="002060"/>
                </a:solidFill>
              </a:rPr>
              <a:t>Provisions on bullying and harassment added</a:t>
            </a:r>
          </a:p>
          <a:p>
            <a:r>
              <a:rPr lang="en-GB" dirty="0">
                <a:solidFill>
                  <a:srgbClr val="002060"/>
                </a:solidFill>
              </a:rPr>
              <a:t>Includes provision on unlawful discrimination, requirement to advance equal opportunity</a:t>
            </a:r>
          </a:p>
          <a:p>
            <a:pPr marL="0" indent="0">
              <a:buNone/>
            </a:pPr>
            <a:r>
              <a:rPr lang="en-GB" sz="4000" b="1" dirty="0">
                <a:solidFill>
                  <a:srgbClr val="002060"/>
                </a:solidFill>
              </a:rPr>
              <a:t>Relations with Employees</a:t>
            </a:r>
          </a:p>
          <a:p>
            <a:r>
              <a:rPr lang="en-GB" dirty="0">
                <a:solidFill>
                  <a:srgbClr val="002060"/>
                </a:solidFill>
              </a:rPr>
              <a:t>New provision prohibiting the undermining of employees or the raising of concerns about their performance, conduct or capability in public. </a:t>
            </a:r>
          </a:p>
          <a:p>
            <a:r>
              <a:rPr lang="en-GB" dirty="0">
                <a:solidFill>
                  <a:srgbClr val="002060"/>
                </a:solidFill>
              </a:rPr>
              <a:t>New provision about taking, or seeking to take, unfair advantage of position in dealings with employees </a:t>
            </a:r>
          </a:p>
          <a:p>
            <a:pPr marL="0" indent="0">
              <a:buNone/>
            </a:pPr>
            <a:endParaRPr lang="en-GB" sz="4000" b="1" dirty="0">
              <a:solidFill>
                <a:srgbClr val="002060"/>
              </a:solidFill>
            </a:endParaRPr>
          </a:p>
          <a:p>
            <a:pPr marL="0" indent="0">
              <a:buNone/>
            </a:pPr>
            <a:endParaRPr lang="en-GB" sz="4000" b="1" dirty="0">
              <a:solidFill>
                <a:srgbClr val="002060"/>
              </a:solidFill>
            </a:endParaRPr>
          </a:p>
        </p:txBody>
      </p:sp>
    </p:spTree>
    <p:extLst>
      <p:ext uri="{BB962C8B-B14F-4D97-AF65-F5344CB8AC3E}">
        <p14:creationId xmlns:p14="http://schemas.microsoft.com/office/powerpoint/2010/main" val="167634926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D2D3-94D6-4B9D-8634-C18EB3DDA58A}"/>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FB7A259A-FAE8-44A9-B473-9322091CF05E}"/>
              </a:ext>
            </a:extLst>
          </p:cNvPr>
          <p:cNvSpPr>
            <a:spLocks noGrp="1"/>
          </p:cNvSpPr>
          <p:nvPr>
            <p:ph idx="1"/>
          </p:nvPr>
        </p:nvSpPr>
        <p:spPr/>
        <p:txBody>
          <a:bodyPr>
            <a:normAutofit fontScale="77500" lnSpcReduction="20000"/>
          </a:bodyPr>
          <a:lstStyle/>
          <a:p>
            <a:pPr marL="539750" indent="0">
              <a:lnSpc>
                <a:spcPct val="110000"/>
              </a:lnSpc>
              <a:buNone/>
            </a:pPr>
            <a:r>
              <a:rPr lang="en-GB" sz="4200" b="1" dirty="0">
                <a:solidFill>
                  <a:srgbClr val="002060"/>
                </a:solidFill>
              </a:rPr>
              <a:t>Distinguishing between Strategic and Operational Matters</a:t>
            </a:r>
          </a:p>
          <a:p>
            <a:pPr marL="996950" indent="-457200">
              <a:lnSpc>
                <a:spcPct val="110000"/>
              </a:lnSpc>
            </a:pPr>
            <a:r>
              <a:rPr lang="en-GB" sz="3300" dirty="0">
                <a:solidFill>
                  <a:srgbClr val="002060"/>
                </a:solidFill>
              </a:rPr>
              <a:t>Can seek information but should avoid becoming inappropriately involved in operational matters.</a:t>
            </a:r>
          </a:p>
          <a:p>
            <a:pPr marL="630238" indent="-90488">
              <a:lnSpc>
                <a:spcPct val="90000"/>
              </a:lnSpc>
              <a:buNone/>
            </a:pPr>
            <a:endParaRPr lang="en-GB" sz="3700" b="1" dirty="0">
              <a:solidFill>
                <a:srgbClr val="002060"/>
              </a:solidFill>
            </a:endParaRPr>
          </a:p>
          <a:p>
            <a:pPr marL="539750" indent="0">
              <a:lnSpc>
                <a:spcPct val="90000"/>
              </a:lnSpc>
              <a:buNone/>
            </a:pPr>
            <a:r>
              <a:rPr lang="en-GB" sz="4200" b="1" dirty="0">
                <a:solidFill>
                  <a:srgbClr val="002060"/>
                </a:solidFill>
              </a:rPr>
              <a:t>Collective Responsibility</a:t>
            </a:r>
          </a:p>
          <a:p>
            <a:pPr marL="996950" indent="-457200">
              <a:lnSpc>
                <a:spcPct val="110000"/>
              </a:lnSpc>
            </a:pPr>
            <a:r>
              <a:rPr lang="en-GB" sz="3300" dirty="0">
                <a:solidFill>
                  <a:srgbClr val="002060"/>
                </a:solidFill>
              </a:rPr>
              <a:t>New provision requiring members to respect principle of collective responsibility (does not apply to members of Health &amp; Social Care IJBs).</a:t>
            </a:r>
          </a:p>
          <a:p>
            <a:pPr marL="996950" indent="-457200">
              <a:lnSpc>
                <a:spcPct val="90000"/>
              </a:lnSpc>
            </a:pPr>
            <a:endParaRPr lang="en-GB" sz="3300" dirty="0">
              <a:solidFill>
                <a:srgbClr val="002060"/>
              </a:solidFill>
            </a:endParaRPr>
          </a:p>
          <a:p>
            <a:pPr marL="539750" indent="0">
              <a:lnSpc>
                <a:spcPct val="110000"/>
              </a:lnSpc>
              <a:buNone/>
            </a:pPr>
            <a:r>
              <a:rPr lang="en-GB" sz="3300" dirty="0">
                <a:solidFill>
                  <a:srgbClr val="002060"/>
                </a:solidFill>
              </a:rPr>
              <a:t>Provisions reflect those in Scottish Government’s ‘On Board’ Guidance </a:t>
            </a:r>
          </a:p>
        </p:txBody>
      </p:sp>
    </p:spTree>
    <p:extLst>
      <p:ext uri="{BB962C8B-B14F-4D97-AF65-F5344CB8AC3E}">
        <p14:creationId xmlns:p14="http://schemas.microsoft.com/office/powerpoint/2010/main" val="2924746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E4-A37A-49BA-97B2-19CA16D211E5}"/>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BED58B49-08E3-4406-A745-051CFE4B6F73}"/>
              </a:ext>
            </a:extLst>
          </p:cNvPr>
          <p:cNvSpPr>
            <a:spLocks noGrp="1"/>
          </p:cNvSpPr>
          <p:nvPr>
            <p:ph idx="1"/>
          </p:nvPr>
        </p:nvSpPr>
        <p:spPr>
          <a:xfrm>
            <a:off x="1968568" y="1417638"/>
            <a:ext cx="9982132" cy="5040560"/>
          </a:xfrm>
        </p:spPr>
        <p:txBody>
          <a:bodyPr/>
          <a:lstStyle/>
          <a:p>
            <a:pPr marL="0" indent="0">
              <a:buNone/>
            </a:pPr>
            <a:r>
              <a:rPr lang="en-GB" sz="4000" b="1" dirty="0">
                <a:solidFill>
                  <a:srgbClr val="002060"/>
                </a:solidFill>
              </a:rPr>
              <a:t>Gifts &amp; Hospitality</a:t>
            </a:r>
          </a:p>
          <a:p>
            <a:r>
              <a:rPr lang="en-GB" sz="3600" dirty="0">
                <a:solidFill>
                  <a:srgbClr val="002060"/>
                </a:solidFill>
              </a:rPr>
              <a:t>Provisions tightened – general rule is Members can never ask for or seek gifts and hospitality</a:t>
            </a:r>
          </a:p>
          <a:p>
            <a:r>
              <a:rPr lang="en-GB" sz="3600" dirty="0">
                <a:solidFill>
                  <a:srgbClr val="002060"/>
                </a:solidFill>
              </a:rPr>
              <a:t>When offered, can only accept in very limited circumstances and need to consider </a:t>
            </a:r>
            <a:r>
              <a:rPr lang="en-GB" sz="3600" b="1" dirty="0">
                <a:solidFill>
                  <a:srgbClr val="002060"/>
                </a:solidFill>
              </a:rPr>
              <a:t>objective test</a:t>
            </a:r>
            <a:endParaRPr lang="en-GB" sz="3600" dirty="0">
              <a:solidFill>
                <a:srgbClr val="002060"/>
              </a:solidFill>
            </a:endParaRPr>
          </a:p>
          <a:p>
            <a:r>
              <a:rPr lang="en-GB" sz="3600" dirty="0">
                <a:solidFill>
                  <a:srgbClr val="002060"/>
                </a:solidFill>
              </a:rPr>
              <a:t>Requirement to advise Standards Officer of significant or repeated offers</a:t>
            </a:r>
          </a:p>
        </p:txBody>
      </p:sp>
    </p:spTree>
    <p:extLst>
      <p:ext uri="{BB962C8B-B14F-4D97-AF65-F5344CB8AC3E}">
        <p14:creationId xmlns:p14="http://schemas.microsoft.com/office/powerpoint/2010/main" val="6210480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968337" y="1467571"/>
            <a:ext cx="4964172" cy="959717"/>
          </a:xfrm>
        </p:spPr>
        <p:txBody>
          <a:bodyPr/>
          <a:lstStyle/>
          <a:p>
            <a:pPr marL="0" indent="0">
              <a:buNone/>
            </a:pPr>
            <a:r>
              <a:rPr lang="en-GB" sz="4000" b="1" dirty="0">
                <a:solidFill>
                  <a:srgbClr val="002060"/>
                </a:solidFill>
              </a:rPr>
              <a:t>Confidentiality</a:t>
            </a:r>
          </a:p>
        </p:txBody>
      </p:sp>
      <p:pic>
        <p:nvPicPr>
          <p:cNvPr id="5" name="Picture 4">
            <a:extLst>
              <a:ext uri="{FF2B5EF4-FFF2-40B4-BE49-F238E27FC236}">
                <a16:creationId xmlns:a16="http://schemas.microsoft.com/office/drawing/2014/main" id="{B77B2CF0-16CC-45E3-9638-7DAC6ECA6382}"/>
              </a:ext>
            </a:extLst>
          </p:cNvPr>
          <p:cNvPicPr>
            <a:picLocks noChangeAspect="1"/>
          </p:cNvPicPr>
          <p:nvPr/>
        </p:nvPicPr>
        <p:blipFill>
          <a:blip r:embed="rId3"/>
          <a:stretch>
            <a:fillRect/>
          </a:stretch>
        </p:blipFill>
        <p:spPr>
          <a:xfrm>
            <a:off x="8294169" y="846138"/>
            <a:ext cx="2895600" cy="1581150"/>
          </a:xfrm>
          <a:prstGeom prst="rect">
            <a:avLst/>
          </a:prstGeom>
        </p:spPr>
      </p:pic>
      <p:sp>
        <p:nvSpPr>
          <p:cNvPr id="7" name="TextBox 6">
            <a:extLst>
              <a:ext uri="{FF2B5EF4-FFF2-40B4-BE49-F238E27FC236}">
                <a16:creationId xmlns:a16="http://schemas.microsoft.com/office/drawing/2014/main" id="{845B814D-EA62-4DF4-AABD-DBB30077DBF7}"/>
              </a:ext>
            </a:extLst>
          </p:cNvPr>
          <p:cNvSpPr txBox="1"/>
          <p:nvPr/>
        </p:nvSpPr>
        <p:spPr>
          <a:xfrm>
            <a:off x="1968338" y="2427288"/>
            <a:ext cx="9710074" cy="420115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3200" dirty="0">
                <a:solidFill>
                  <a:srgbClr val="002060"/>
                </a:solidFill>
              </a:rPr>
              <a:t>Provisions clarified</a:t>
            </a:r>
          </a:p>
          <a:p>
            <a:pPr marL="457200" indent="-457200">
              <a:spcAft>
                <a:spcPts val="600"/>
              </a:spcAft>
              <a:buFont typeface="Arial" panose="020B0604020202020204" pitchFamily="34" charset="0"/>
              <a:buChar char="•"/>
            </a:pPr>
            <a:r>
              <a:rPr lang="en-GB" sz="3200" dirty="0">
                <a:solidFill>
                  <a:srgbClr val="002060"/>
                </a:solidFill>
              </a:rPr>
              <a:t>Notes if no express consent to disclose, should assume it is not given</a:t>
            </a:r>
          </a:p>
          <a:p>
            <a:pPr marL="457200" indent="-457200">
              <a:spcAft>
                <a:spcPts val="600"/>
              </a:spcAft>
              <a:buFont typeface="Arial" panose="020B0604020202020204" pitchFamily="34" charset="0"/>
              <a:buChar char="•"/>
            </a:pPr>
            <a:r>
              <a:rPr lang="en-GB" sz="3200" dirty="0">
                <a:solidFill>
                  <a:srgbClr val="002060"/>
                </a:solidFill>
              </a:rPr>
              <a:t>Confirms confidential information not to be used:</a:t>
            </a:r>
          </a:p>
          <a:p>
            <a:pPr marL="914400" lvl="1" indent="-457200">
              <a:spcAft>
                <a:spcPts val="600"/>
              </a:spcAft>
              <a:buFont typeface="Wingdings" panose="05000000000000000000" pitchFamily="2" charset="2"/>
              <a:buChar char="Ø"/>
            </a:pPr>
            <a:r>
              <a:rPr lang="en-GB" sz="3200" dirty="0">
                <a:solidFill>
                  <a:srgbClr val="002060"/>
                </a:solidFill>
              </a:rPr>
              <a:t>For personal advantage</a:t>
            </a:r>
          </a:p>
          <a:p>
            <a:pPr marL="914400" lvl="1" indent="-457200">
              <a:spcAft>
                <a:spcPts val="600"/>
              </a:spcAft>
              <a:buFont typeface="Wingdings" panose="05000000000000000000" pitchFamily="2" charset="2"/>
              <a:buChar char="Ø"/>
            </a:pPr>
            <a:r>
              <a:rPr lang="en-GB" sz="3200" dirty="0">
                <a:solidFill>
                  <a:srgbClr val="002060"/>
                </a:solidFill>
              </a:rPr>
              <a:t>To discredit the public body</a:t>
            </a:r>
          </a:p>
          <a:p>
            <a:endParaRPr lang="en-GB" sz="3200" dirty="0">
              <a:solidFill>
                <a:srgbClr val="7030A0"/>
              </a:solidFill>
            </a:endParaRPr>
          </a:p>
          <a:p>
            <a:endParaRPr lang="en-GB" dirty="0"/>
          </a:p>
        </p:txBody>
      </p:sp>
    </p:spTree>
    <p:extLst>
      <p:ext uri="{BB962C8B-B14F-4D97-AF65-F5344CB8AC3E}">
        <p14:creationId xmlns:p14="http://schemas.microsoft.com/office/powerpoint/2010/main" val="417075496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4FCD-681C-429E-88F7-1738935F4414}"/>
              </a:ext>
            </a:extLst>
          </p:cNvPr>
          <p:cNvSpPr>
            <a:spLocks noGrp="1"/>
          </p:cNvSpPr>
          <p:nvPr>
            <p:ph type="title"/>
          </p:nvPr>
        </p:nvSpPr>
        <p:spPr/>
        <p:txBody>
          <a:bodyPr/>
          <a:lstStyle/>
          <a:p>
            <a:r>
              <a:rPr lang="en-GB" dirty="0"/>
              <a:t>4. Registration of Interests</a:t>
            </a:r>
          </a:p>
        </p:txBody>
      </p:sp>
      <p:sp>
        <p:nvSpPr>
          <p:cNvPr id="3" name="Content Placeholder 2">
            <a:extLst>
              <a:ext uri="{FF2B5EF4-FFF2-40B4-BE49-F238E27FC236}">
                <a16:creationId xmlns:a16="http://schemas.microsoft.com/office/drawing/2014/main" id="{CF87DA48-5FEA-4EB7-9987-539D4F0F2408}"/>
              </a:ext>
            </a:extLst>
          </p:cNvPr>
          <p:cNvSpPr>
            <a:spLocks noGrp="1"/>
          </p:cNvSpPr>
          <p:nvPr>
            <p:ph idx="1"/>
          </p:nvPr>
        </p:nvSpPr>
        <p:spPr>
          <a:xfrm>
            <a:off x="2014510" y="1417638"/>
            <a:ext cx="10286933" cy="5440362"/>
          </a:xfrm>
        </p:spPr>
        <p:txBody>
          <a:bodyPr>
            <a:normAutofit/>
          </a:bodyPr>
          <a:lstStyle/>
          <a:p>
            <a:r>
              <a:rPr lang="en-GB" dirty="0">
                <a:solidFill>
                  <a:srgbClr val="002060"/>
                </a:solidFill>
              </a:rPr>
              <a:t>New statutory instrument</a:t>
            </a:r>
          </a:p>
          <a:p>
            <a:r>
              <a:rPr lang="en-GB" dirty="0">
                <a:solidFill>
                  <a:srgbClr val="002060"/>
                </a:solidFill>
              </a:rPr>
              <a:t>Slight change to wording of Category 1: Remuneration provisions</a:t>
            </a:r>
          </a:p>
          <a:p>
            <a:r>
              <a:rPr lang="en-GB" dirty="0">
                <a:solidFill>
                  <a:srgbClr val="002060"/>
                </a:solidFill>
              </a:rPr>
              <a:t>Category 2: ‘Related Undertakings’ renamed ‘Other Roles’ and simplified</a:t>
            </a:r>
          </a:p>
          <a:p>
            <a:r>
              <a:rPr lang="en-GB" dirty="0">
                <a:solidFill>
                  <a:srgbClr val="002060"/>
                </a:solidFill>
              </a:rPr>
              <a:t>Category 3: Contracts</a:t>
            </a:r>
          </a:p>
          <a:p>
            <a:r>
              <a:rPr lang="en-GB" dirty="0">
                <a:solidFill>
                  <a:srgbClr val="002060"/>
                </a:solidFill>
              </a:rPr>
              <a:t>New Category 4: Election Expenses </a:t>
            </a:r>
            <a:endParaRPr lang="en-GB" dirty="0"/>
          </a:p>
        </p:txBody>
      </p:sp>
    </p:spTree>
    <p:extLst>
      <p:ext uri="{BB962C8B-B14F-4D97-AF65-F5344CB8AC3E}">
        <p14:creationId xmlns:p14="http://schemas.microsoft.com/office/powerpoint/2010/main" val="270982695"/>
      </p:ext>
    </p:extLst>
  </p:cSld>
  <p:clrMapOvr>
    <a:masterClrMapping/>
  </p:clrMapOvr>
  <p:transition spd="slow">
    <p:wipe/>
  </p:transition>
</p:sld>
</file>

<file path=ppt/theme/theme1.xml><?xml version="1.0" encoding="utf-8"?>
<a:theme xmlns:a="http://schemas.openxmlformats.org/drawingml/2006/main" name="Theme1">
  <a:themeElements>
    <a:clrScheme name="Custom 1">
      <a:dk1>
        <a:sysClr val="windowText" lastClr="000000"/>
      </a:dk1>
      <a:lt1>
        <a:sysClr val="window" lastClr="FFFFFF"/>
      </a:lt1>
      <a:dk2>
        <a:srgbClr val="283138"/>
      </a:dk2>
      <a:lt2>
        <a:srgbClr val="7030A0"/>
      </a:lt2>
      <a:accent1>
        <a:srgbClr val="838D9B"/>
      </a:accent1>
      <a:accent2>
        <a:srgbClr val="F6C2ED"/>
      </a:accent2>
      <a:accent3>
        <a:srgbClr val="EE86DB"/>
      </a:accent3>
      <a:accent4>
        <a:srgbClr val="E64AC9"/>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BACFAE2-8BDA-49D9-8E03-51F564825977}" vid="{F54D13DD-8C7E-4C52-9720-1831DFEF7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2768</TotalTime>
  <Words>4152</Words>
  <Application>Microsoft Office PowerPoint</Application>
  <PresentationFormat>Widescreen</PresentationFormat>
  <Paragraphs>292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Theme1</vt:lpstr>
      <vt:lpstr>REVISED MODEL CODE OF CONDUCT FOR MEMBERS OF DEVOLVED PUBLIC BODIES  </vt:lpstr>
      <vt:lpstr>AGENDA</vt:lpstr>
      <vt:lpstr>KEY CHANGES TO THE CODE</vt:lpstr>
      <vt:lpstr>2. Applicability &amp; Key Principles</vt:lpstr>
      <vt:lpstr>3. General Conduct</vt:lpstr>
      <vt:lpstr>3. General Conduct cont.</vt:lpstr>
      <vt:lpstr>3. General Conduct cont.</vt:lpstr>
      <vt:lpstr>3. General Conduct cont.</vt:lpstr>
      <vt:lpstr>4. Registration of Interests</vt:lpstr>
      <vt:lpstr>4. Registration of Interests cont.</vt:lpstr>
      <vt:lpstr>5. Declarations of Interest</vt:lpstr>
      <vt:lpstr>5. Declarations of Interest cont.</vt:lpstr>
      <vt:lpstr>5. Declarations of Interest cont.</vt:lpstr>
      <vt:lpstr>6. Lobbying &amp; Access</vt:lpstr>
      <vt:lpstr>8. Annexes</vt:lpstr>
      <vt:lpstr>REVISED GUIDANCE</vt:lpstr>
      <vt:lpstr>MODEL CODE – SCS ADVICE NOTES </vt:lpstr>
      <vt:lpstr>MODEL CODE – SCS ADVICE NOTES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 (Julie)</dc:creator>
  <cp:lastModifiedBy>Johnston L (Lorna)</cp:lastModifiedBy>
  <cp:revision>239</cp:revision>
  <cp:lastPrinted>2020-08-26T09:00:27Z</cp:lastPrinted>
  <dcterms:created xsi:type="dcterms:W3CDTF">2020-07-07T15:30:44Z</dcterms:created>
  <dcterms:modified xsi:type="dcterms:W3CDTF">2022-02-18T08:14:04Z</dcterms:modified>
</cp:coreProperties>
</file>