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94" r:id="rId5"/>
    <p:sldId id="281" r:id="rId6"/>
    <p:sldId id="282" r:id="rId7"/>
    <p:sldId id="283" r:id="rId8"/>
    <p:sldId id="284" r:id="rId9"/>
    <p:sldId id="290" r:id="rId10"/>
    <p:sldId id="295" r:id="rId11"/>
    <p:sldId id="285" r:id="rId12"/>
    <p:sldId id="291" r:id="rId13"/>
    <p:sldId id="286" r:id="rId14"/>
    <p:sldId id="292" r:id="rId15"/>
    <p:sldId id="293" r:id="rId16"/>
    <p:sldId id="287" r:id="rId17"/>
    <p:sldId id="288" r:id="rId18"/>
    <p:sldId id="289" r:id="rId19"/>
    <p:sldId id="278" r:id="rId20"/>
    <p:sldId id="279" r:id="rId21"/>
    <p:sldId id="274" r:id="rId22"/>
  </p:sldIdLst>
  <p:sldSz cx="12192000" cy="6858000"/>
  <p:notesSz cx="687546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ton L (Lorna)" initials="JL(" lastIdx="1" clrIdx="0">
    <p:extLst>
      <p:ext uri="{19B8F6BF-5375-455C-9EA6-DF929625EA0E}">
        <p15:presenceInfo xmlns:p15="http://schemas.microsoft.com/office/powerpoint/2012/main" userId="S-1-5-21-1515194898-1153391639-6498272-320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B169B"/>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533" autoAdjust="0"/>
  </p:normalViewPr>
  <p:slideViewPr>
    <p:cSldViewPr snapToGrid="0">
      <p:cViewPr varScale="1">
        <p:scale>
          <a:sx n="42" d="100"/>
          <a:sy n="42" d="100"/>
        </p:scale>
        <p:origin x="1532" y="48"/>
      </p:cViewPr>
      <p:guideLst/>
    </p:cSldViewPr>
  </p:slideViewPr>
  <p:notesTextViewPr>
    <p:cViewPr>
      <p:scale>
        <a:sx n="1" d="1"/>
        <a:sy n="1" d="1"/>
      </p:scale>
      <p:origin x="0" y="-784"/>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367" cy="501879"/>
          </a:xfrm>
          <a:prstGeom prst="rect">
            <a:avLst/>
          </a:prstGeom>
        </p:spPr>
        <p:txBody>
          <a:bodyPr vert="horz" lIns="96442" tIns="48221" rIns="96442" bIns="48221" rtlCol="0"/>
          <a:lstStyle>
            <a:lvl1pPr algn="l">
              <a:defRPr sz="1300"/>
            </a:lvl1pPr>
          </a:lstStyle>
          <a:p>
            <a:endParaRPr lang="en-GB" dirty="0"/>
          </a:p>
        </p:txBody>
      </p:sp>
      <p:sp>
        <p:nvSpPr>
          <p:cNvPr id="3" name="Date Placeholder 2"/>
          <p:cNvSpPr>
            <a:spLocks noGrp="1"/>
          </p:cNvSpPr>
          <p:nvPr>
            <p:ph type="dt" idx="1"/>
          </p:nvPr>
        </p:nvSpPr>
        <p:spPr>
          <a:xfrm>
            <a:off x="3894505" y="0"/>
            <a:ext cx="2979367" cy="501879"/>
          </a:xfrm>
          <a:prstGeom prst="rect">
            <a:avLst/>
          </a:prstGeom>
        </p:spPr>
        <p:txBody>
          <a:bodyPr vert="horz" lIns="96442" tIns="48221" rIns="96442" bIns="48221" rtlCol="0"/>
          <a:lstStyle>
            <a:lvl1pPr algn="r">
              <a:defRPr sz="1300"/>
            </a:lvl1pPr>
          </a:lstStyle>
          <a:p>
            <a:fld id="{46764B94-9130-4419-87FC-7D383DB48E2D}" type="datetimeFigureOut">
              <a:rPr lang="en-GB" smtClean="0"/>
              <a:t>04/05/2022</a:t>
            </a:fld>
            <a:endParaRPr lang="en-GB" dirty="0"/>
          </a:p>
        </p:txBody>
      </p:sp>
      <p:sp>
        <p:nvSpPr>
          <p:cNvPr id="4" name="Slide Image Placeholder 3"/>
          <p:cNvSpPr>
            <a:spLocks noGrp="1" noRot="1" noChangeAspect="1"/>
          </p:cNvSpPr>
          <p:nvPr>
            <p:ph type="sldImg" idx="2"/>
          </p:nvPr>
        </p:nvSpPr>
        <p:spPr>
          <a:xfrm>
            <a:off x="438150" y="1250950"/>
            <a:ext cx="5999163" cy="3375025"/>
          </a:xfrm>
          <a:prstGeom prst="rect">
            <a:avLst/>
          </a:prstGeom>
          <a:noFill/>
          <a:ln w="12700">
            <a:solidFill>
              <a:prstClr val="black"/>
            </a:solidFill>
          </a:ln>
        </p:spPr>
        <p:txBody>
          <a:bodyPr vert="horz" lIns="96442" tIns="48221" rIns="96442" bIns="48221" rtlCol="0" anchor="ctr"/>
          <a:lstStyle/>
          <a:p>
            <a:endParaRPr lang="en-GB" dirty="0"/>
          </a:p>
        </p:txBody>
      </p:sp>
      <p:sp>
        <p:nvSpPr>
          <p:cNvPr id="5" name="Notes Placeholder 4"/>
          <p:cNvSpPr>
            <a:spLocks noGrp="1"/>
          </p:cNvSpPr>
          <p:nvPr>
            <p:ph type="body" sz="quarter" idx="3"/>
          </p:nvPr>
        </p:nvSpPr>
        <p:spPr>
          <a:xfrm>
            <a:off x="687547" y="4813866"/>
            <a:ext cx="5500370" cy="3938617"/>
          </a:xfrm>
          <a:prstGeom prst="rect">
            <a:avLst/>
          </a:prstGeom>
        </p:spPr>
        <p:txBody>
          <a:bodyPr vert="horz" lIns="96442" tIns="48221" rIns="96442" bIns="4822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00961"/>
            <a:ext cx="2979367" cy="501878"/>
          </a:xfrm>
          <a:prstGeom prst="rect">
            <a:avLst/>
          </a:prstGeom>
        </p:spPr>
        <p:txBody>
          <a:bodyPr vert="horz" lIns="96442" tIns="48221" rIns="96442" bIns="48221"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94505" y="9500961"/>
            <a:ext cx="2979367" cy="501878"/>
          </a:xfrm>
          <a:prstGeom prst="rect">
            <a:avLst/>
          </a:prstGeom>
        </p:spPr>
        <p:txBody>
          <a:bodyPr vert="horz" lIns="96442" tIns="48221" rIns="96442" bIns="48221" rtlCol="0" anchor="b"/>
          <a:lstStyle>
            <a:lvl1pPr algn="r">
              <a:defRPr sz="1300"/>
            </a:lvl1pPr>
          </a:lstStyle>
          <a:p>
            <a:fld id="{A4258B54-C63B-4925-A69B-E90D3878C3C5}" type="slidenum">
              <a:rPr lang="en-GB" smtClean="0"/>
              <a:t>‹#›</a:t>
            </a:fld>
            <a:endParaRPr lang="en-GB" dirty="0"/>
          </a:p>
        </p:txBody>
      </p:sp>
    </p:spTree>
    <p:extLst>
      <p:ext uri="{BB962C8B-B14F-4D97-AF65-F5344CB8AC3E}">
        <p14:creationId xmlns:p14="http://schemas.microsoft.com/office/powerpoint/2010/main" val="2618126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a:t>
            </a:fld>
            <a:endParaRPr lang="en-GB" dirty="0"/>
          </a:p>
        </p:txBody>
      </p:sp>
    </p:spTree>
    <p:extLst>
      <p:ext uri="{BB962C8B-B14F-4D97-AF65-F5344CB8AC3E}">
        <p14:creationId xmlns:p14="http://schemas.microsoft.com/office/powerpoint/2010/main" val="3574253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Code states that you can only use council resources, including employee assistance, facilities, stationery and IT equipment, to carry out council duties and in accordance with your council’s relevant policies. While your council’s policy may allow some incidental personal use, you are not allowed to use (or allow others to use) council resources:</a:t>
            </a:r>
          </a:p>
          <a:p>
            <a:r>
              <a:rPr lang="en-GB" dirty="0"/>
              <a:t>a) imprudently (i.e. without thinking about the implications or consequences);</a:t>
            </a:r>
          </a:p>
          <a:p>
            <a:r>
              <a:rPr lang="en-GB" dirty="0"/>
              <a:t>b) unlawfully;</a:t>
            </a:r>
          </a:p>
          <a:p>
            <a:r>
              <a:rPr lang="en-GB" dirty="0"/>
              <a:t>c) for any party political or campaigning activities, or matters relating to these; </a:t>
            </a:r>
          </a:p>
          <a:p>
            <a:r>
              <a:rPr lang="en-GB" dirty="0"/>
              <a:t>or</a:t>
            </a:r>
          </a:p>
          <a:p>
            <a:r>
              <a:rPr lang="en-GB" dirty="0"/>
              <a:t>d) improperly.</a:t>
            </a:r>
          </a:p>
          <a:p>
            <a:endParaRPr lang="en-GB" dirty="0"/>
          </a:p>
          <a:p>
            <a:r>
              <a:rPr lang="en-GB" dirty="0"/>
              <a:t>The Code states that you must not use, or attempt to use, your position or influence as a councillor to improperly gain an advantage, avoid a disadvantage or seek preferential treatment or access for yourself or others, such as friends and family. You are also required to avoid any action that could lead members of the public to believe that preferential treatment or access is being sought. </a:t>
            </a:r>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10</a:t>
            </a:fld>
            <a:endParaRPr lang="en-GB" dirty="0"/>
          </a:p>
        </p:txBody>
      </p:sp>
    </p:spTree>
    <p:extLst>
      <p:ext uri="{BB962C8B-B14F-4D97-AF65-F5344CB8AC3E}">
        <p14:creationId xmlns:p14="http://schemas.microsoft.com/office/powerpoint/2010/main" val="3051941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Section 4: Registration of Interests</a:t>
            </a:r>
          </a:p>
          <a:p>
            <a:r>
              <a:rPr lang="en-GB" b="0" dirty="0"/>
              <a:t>This section of the Code is intended to give members of the public confidence that decisions are being taken in the best interests of the public and not those of you or your family, friends or personal associates. The Register is intended to be a public record of the interests that might, by their nature, be likely to conflict with your role as a councillor.</a:t>
            </a:r>
          </a:p>
          <a:p>
            <a:endParaRPr lang="en-GB" b="0" dirty="0"/>
          </a:p>
          <a:p>
            <a:r>
              <a:rPr lang="en-GB" b="0" dirty="0"/>
              <a:t>The fact that you have subsequently declared a registrable interest at a meeting would not necessarily be a defence to a complaint that you breached Section 4 of the Code by failing to register it. You should, therefore, be as transparent and careful as possible when considering which interests you are required to register.</a:t>
            </a:r>
          </a:p>
          <a:p>
            <a:endParaRPr lang="en-GB" b="0" dirty="0"/>
          </a:p>
          <a:p>
            <a:r>
              <a:rPr lang="en-GB" b="0" dirty="0"/>
              <a:t>The Register should cover the period from 12 months before your election and your whole term of office. For example, if you were newly elected or re-elected to office in May 2022, your Register should cover the period commencing May 2021 and include the full subsequent term of office. Should an interest no longer apply (for example if you cease to receive paid work from another employment during your term of office), the entry should still be listed in the Register and retained for the whole term of office. However, you should amend the Register to reflect the change of circumstances, e.g. “Parliamentary researcher from 1 June 2021 until 1 December 2021”.</a:t>
            </a:r>
          </a:p>
          <a:p>
            <a:endParaRPr lang="en-GB" b="1" dirty="0"/>
          </a:p>
          <a:p>
            <a:r>
              <a:rPr lang="en-GB" b="0" dirty="0"/>
              <a:t>Ethical Standards Regulations provides that every council should have a register of interests for its councillors. You are required by the Regulations to update your entries in the Register of Interests within one month of your circumstances changing. While your council may issue reminders, it is your personal responsibility to ensure your entry is updated within one month of a new interest arising or of your circumstances changing. You should also ensure that you review all your entries in the Register at least once a year, even if you think nothing has changed.</a:t>
            </a:r>
          </a:p>
          <a:p>
            <a:endParaRPr lang="en-GB" b="0" dirty="0"/>
          </a:p>
          <a:p>
            <a:r>
              <a:rPr lang="en-GB" b="1" dirty="0"/>
              <a:t>So what needs to be registered? </a:t>
            </a:r>
          </a:p>
          <a:p>
            <a:r>
              <a:rPr lang="en-GB" b="1" dirty="0"/>
              <a:t>Category 1</a:t>
            </a:r>
            <a:r>
              <a:rPr lang="en-GB" dirty="0"/>
              <a:t>: Remuneration: You are required to register any work for which you receive, or expect to receive, payment or reward, regardless of how casual or trivial it is in nature. </a:t>
            </a:r>
          </a:p>
          <a:p>
            <a:endParaRPr lang="en-GB" b="1" dirty="0"/>
          </a:p>
          <a:p>
            <a:r>
              <a:rPr lang="en-GB" b="1" dirty="0"/>
              <a:t>Category 2</a:t>
            </a:r>
            <a:r>
              <a:rPr lang="en-GB" dirty="0"/>
              <a:t>: ‘Other Roles’. This is the requirement to register any unremunerated directorships where the body in question is a subsidiary or parent company of an undertaking in which you hold a remunerated directorship.</a:t>
            </a:r>
          </a:p>
          <a:p>
            <a:endParaRPr lang="en-GB" b="1" dirty="0"/>
          </a:p>
          <a:p>
            <a:r>
              <a:rPr lang="en-GB" b="1" dirty="0"/>
              <a:t>Category 3</a:t>
            </a:r>
            <a:r>
              <a:rPr lang="en-GB" b="0" dirty="0"/>
              <a:t>:</a:t>
            </a:r>
            <a:r>
              <a:rPr lang="en-GB" b="1" dirty="0"/>
              <a:t> </a:t>
            </a:r>
            <a:r>
              <a:rPr lang="en-GB" dirty="0"/>
              <a:t>Contracts. You must register an interest under this category where: you as an individual; or 	an undertaking that you have a substantial interest in either as a partner, director or as a shareholder, has an upcoming or ongoing contract with the Council for the supply of goods or services, or for the execution of works. You do not need to state the value of the contract.</a:t>
            </a:r>
          </a:p>
          <a:p>
            <a:endParaRPr lang="en-GB" dirty="0"/>
          </a:p>
          <a:p>
            <a:r>
              <a:rPr lang="en-GB" b="1" dirty="0"/>
              <a:t>Category 4: </a:t>
            </a:r>
            <a:r>
              <a:rPr lang="en-GB" dirty="0"/>
              <a:t>Election Expenses. The Code states that you must register any single donation of more than £50, or any donations from the same source that together amount to more than £50, towards election expenses. This applies to any received by you, or on your behalf, within the period commencing from 12 months prior to, and including, your current term of office. </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11</a:t>
            </a:fld>
            <a:endParaRPr lang="en-GB" dirty="0"/>
          </a:p>
        </p:txBody>
      </p:sp>
    </p:spTree>
    <p:extLst>
      <p:ext uri="{BB962C8B-B14F-4D97-AF65-F5344CB8AC3E}">
        <p14:creationId xmlns:p14="http://schemas.microsoft.com/office/powerpoint/2010/main" val="3971076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Category 5</a:t>
            </a:r>
            <a:r>
              <a:rPr lang="en-GB" dirty="0"/>
              <a:t>: You are required to register any houses, land or buildings that you own or have any other right or interest in (such as being an owner or a tenant, including a council tenant). For personal safety reasons, you are not required to disclose your home address in the publicly available register of interests. You only need to provide details of the council ward in which the property is located. You are required to provide the full address of the property to the Council’s Monitoring Officer (or their nominee), but this is to be kept confidential. </a:t>
            </a:r>
          </a:p>
          <a:p>
            <a:endParaRPr lang="en-GB" b="1" dirty="0"/>
          </a:p>
          <a:p>
            <a:r>
              <a:rPr lang="en-GB" b="1" dirty="0"/>
              <a:t>Category 6</a:t>
            </a:r>
            <a:r>
              <a:rPr lang="en-GB" dirty="0"/>
              <a:t>: Interest in Shares and Securities. The provisions under this category state that you have a registrable interest where:</a:t>
            </a:r>
          </a:p>
          <a:p>
            <a:r>
              <a:rPr lang="en-GB" dirty="0"/>
              <a:t>a) you own or have an interest in more than 1% of the issued share capital of a company or body; or</a:t>
            </a:r>
          </a:p>
          <a:p>
            <a:r>
              <a:rPr lang="en-GB" dirty="0"/>
              <a:t>b) where, at the relevant date, the market value of any shares and securities (in any one specific company or body) that you own, or have an interest in, is greater than £25,000.</a:t>
            </a:r>
          </a:p>
          <a:p>
            <a:r>
              <a:rPr lang="en-GB" dirty="0"/>
              <a:t>The ‘</a:t>
            </a:r>
            <a:r>
              <a:rPr lang="en-GB" b="1" dirty="0"/>
              <a:t>relevant date</a:t>
            </a:r>
            <a:r>
              <a:rPr lang="en-GB" dirty="0"/>
              <a:t>’ is defined in Annex B of the Code as (a) the date on which you were elected and (b) every April 5th following that date. </a:t>
            </a:r>
          </a:p>
          <a:p>
            <a:endParaRPr lang="en-GB" b="1" dirty="0"/>
          </a:p>
          <a:p>
            <a:r>
              <a:rPr lang="en-GB" b="1" dirty="0"/>
              <a:t>Category 7</a:t>
            </a:r>
            <a:r>
              <a:rPr lang="en-GB" dirty="0"/>
              <a:t>: Gifts and Hospitality. This category exists due to a previous version of the Code. However, as the 2021 version of the Code provides that you are no longer allowed to accept any gifts or hospitality (other than under the very limited circumstances previously outlined), there is no longer the need to register any.</a:t>
            </a:r>
          </a:p>
          <a:p>
            <a:endParaRPr lang="en-GB" dirty="0">
              <a:highlight>
                <a:srgbClr val="FFFF00"/>
              </a:highlight>
            </a:endParaRPr>
          </a:p>
          <a:p>
            <a:r>
              <a:rPr lang="en-GB" b="1" dirty="0">
                <a:highlight>
                  <a:srgbClr val="FFFF00"/>
                </a:highlight>
              </a:rPr>
              <a:t>Category 8</a:t>
            </a:r>
            <a:r>
              <a:rPr lang="en-GB" dirty="0">
                <a:highlight>
                  <a:srgbClr val="FFFF00"/>
                </a:highlight>
              </a:rPr>
              <a:t>: </a:t>
            </a:r>
            <a:r>
              <a:rPr lang="en-GB" dirty="0"/>
              <a:t>Non-Financial Interests. </a:t>
            </a:r>
            <a:r>
              <a:rPr lang="en-GB" dirty="0">
                <a:highlight>
                  <a:srgbClr val="FFFF00"/>
                </a:highlight>
              </a:rPr>
              <a:t>You are required to register any non-financial interests that fall within the objective test. These are non-financial interests that members of the public, with knowledge of the relevant facts, might reasonably think could influence your actions, speeches, votes or decision-making as a councillor.</a:t>
            </a:r>
            <a:r>
              <a:rPr lang="en-GB" dirty="0"/>
              <a:t> Interests that might fall within this category could include membership of another public body, a club, society, trade union or a voluntary organisation.</a:t>
            </a:r>
            <a:endParaRPr lang="en-GB" dirty="0">
              <a:highlight>
                <a:srgbClr val="FFFF00"/>
              </a:highlight>
            </a:endParaRPr>
          </a:p>
          <a:p>
            <a:endParaRPr lang="en-GB" dirty="0"/>
          </a:p>
          <a:p>
            <a:r>
              <a:rPr lang="en-GB" b="1" dirty="0"/>
              <a:t>Category 9:</a:t>
            </a:r>
            <a:r>
              <a:rPr lang="en-GB" dirty="0"/>
              <a:t> Close Family Members: You are required to register the interests of any close family member who has transactions with the Council or is likely to have transactions or do business with it.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12</a:t>
            </a:fld>
            <a:endParaRPr lang="en-GB" dirty="0"/>
          </a:p>
        </p:txBody>
      </p:sp>
    </p:spTree>
    <p:extLst>
      <p:ext uri="{BB962C8B-B14F-4D97-AF65-F5344CB8AC3E}">
        <p14:creationId xmlns:p14="http://schemas.microsoft.com/office/powerpoint/2010/main" val="3227744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Section 5 Declarations of Interest. </a:t>
            </a:r>
          </a:p>
          <a:p>
            <a:r>
              <a:rPr lang="en-GB" dirty="0"/>
              <a:t>This section outlines a three stage process, to identify declarable interests and to understand what you are required to do if you have any.</a:t>
            </a:r>
          </a:p>
          <a:p>
            <a:pPr marL="228600" indent="-228600">
              <a:buFont typeface="+mj-lt"/>
              <a:buAutoNum type="arabicPeriod"/>
            </a:pPr>
            <a:r>
              <a:rPr lang="en-GB" dirty="0"/>
              <a:t>Connection</a:t>
            </a:r>
          </a:p>
          <a:p>
            <a:pPr marL="228600" indent="-228600">
              <a:buFont typeface="+mj-lt"/>
              <a:buAutoNum type="arabicPeriod"/>
            </a:pPr>
            <a:r>
              <a:rPr lang="en-GB" dirty="0"/>
              <a:t>Interest</a:t>
            </a:r>
          </a:p>
          <a:p>
            <a:pPr marL="228600" indent="-228600">
              <a:buFont typeface="+mj-lt"/>
              <a:buAutoNum type="arabicPeriod"/>
            </a:pPr>
            <a:r>
              <a:rPr lang="en-GB" dirty="0"/>
              <a:t>Participation</a:t>
            </a:r>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13</a:t>
            </a:fld>
            <a:endParaRPr lang="en-GB" dirty="0"/>
          </a:p>
        </p:txBody>
      </p:sp>
    </p:spTree>
    <p:extLst>
      <p:ext uri="{BB962C8B-B14F-4D97-AF65-F5344CB8AC3E}">
        <p14:creationId xmlns:p14="http://schemas.microsoft.com/office/powerpoint/2010/main" val="2707938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first stage is whether you have a connection – </a:t>
            </a:r>
            <a:r>
              <a:rPr lang="en-GB" b="0" dirty="0"/>
              <a:t>a connection is any link between the matter being considered by the Council and you or any person or body you are associated with. This could be a family relationship or a social or professional contact. A connection will also include anything that you have registered as an interest under Section 4.</a:t>
            </a:r>
          </a:p>
          <a:p>
            <a:endParaRPr lang="en-GB" b="1" dirty="0"/>
          </a:p>
          <a:p>
            <a:r>
              <a:rPr lang="en-GB" dirty="0"/>
              <a:t>Paragraph 5.4 of the Code outlines matters that are not considered a connection for the purpose of the Code. This includes </a:t>
            </a:r>
            <a:r>
              <a:rPr lang="en-GB" b="1" dirty="0"/>
              <a:t>simply having previous knowledge or experience of a matter</a:t>
            </a:r>
            <a:r>
              <a:rPr lang="en-GB" dirty="0"/>
              <a:t>. It also includes:</a:t>
            </a:r>
          </a:p>
          <a:p>
            <a:r>
              <a:rPr lang="en-GB" dirty="0"/>
              <a:t>a) being a Council Tax or rate payer, or a council house tenant;</a:t>
            </a:r>
          </a:p>
          <a:p>
            <a:r>
              <a:rPr lang="en-GB" dirty="0"/>
              <a:t>b) being a councillor when matter relating to elected members’ remuneration, allowances, expenses, support services or pensions are being considered; or </a:t>
            </a:r>
          </a:p>
          <a:p>
            <a:pPr marL="0" indent="0">
              <a:buNone/>
            </a:pPr>
            <a:r>
              <a:rPr lang="en-GB" dirty="0"/>
              <a:t>c) being a member of an outside body to which you have been appointed or nominated by the council (such as regional transport partnership, a health and social care integration joint board, a city region deal, an arms’ length external organisation or a voluntary organisation). </a:t>
            </a:r>
          </a:p>
          <a:p>
            <a:endParaRPr lang="en-GB" dirty="0"/>
          </a:p>
          <a:p>
            <a:r>
              <a:rPr lang="en-GB" dirty="0"/>
              <a:t>This means that you can take part in discussions and voting on matters that could affect the outside body without having to declare your membership.</a:t>
            </a:r>
          </a:p>
          <a:p>
            <a:r>
              <a:rPr lang="en-GB" dirty="0"/>
              <a:t>That is unless:</a:t>
            </a:r>
          </a:p>
          <a:p>
            <a:pPr marL="171450" indent="-171450">
              <a:buFont typeface="Arial" panose="020B0604020202020204" pitchFamily="34" charset="0"/>
              <a:buChar char="•"/>
            </a:pPr>
            <a:r>
              <a:rPr lang="en-GB" dirty="0"/>
              <a:t>the matter being considered is quasi-judicial or regulatory in nature and the outside body has an interest (i.e. as applicant or objector); or</a:t>
            </a:r>
          </a:p>
          <a:p>
            <a:pPr marL="171450" indent="-171450">
              <a:buFont typeface="Arial" panose="020B0604020202020204" pitchFamily="34" charset="0"/>
              <a:buChar char="•"/>
            </a:pPr>
            <a:r>
              <a:rPr lang="en-GB" dirty="0"/>
              <a:t>you have an additional personal interest.</a:t>
            </a:r>
          </a:p>
          <a:p>
            <a:endParaRPr lang="en-GB" dirty="0"/>
          </a:p>
          <a:p>
            <a:r>
              <a:rPr lang="en-GB" dirty="0"/>
              <a:t>An example of where you may have a </a:t>
            </a:r>
            <a:r>
              <a:rPr lang="en-GB" b="1" dirty="0"/>
              <a:t>personal conflict </a:t>
            </a:r>
            <a:r>
              <a:rPr lang="en-GB" dirty="0"/>
              <a:t>(other than through your membership of the outside body), in this context, would be where your partner works for the outside body, and where the body is seeking a package of funding from the Council for its operations that could have an impact on your partner’s job. </a:t>
            </a:r>
          </a:p>
          <a:p>
            <a:endParaRPr lang="en-GB" dirty="0"/>
          </a:p>
          <a:p>
            <a:r>
              <a:rPr lang="en-GB" dirty="0"/>
              <a:t>It should be noted that a subject that may apply to a large proportion of the public would not generally be considered to give rise to a connection for the purposes of the Code. For example, being a taxpayer, or being in receipt of a state pension or universal credit.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14</a:t>
            </a:fld>
            <a:endParaRPr lang="en-GB" dirty="0"/>
          </a:p>
        </p:txBody>
      </p:sp>
    </p:spTree>
    <p:extLst>
      <p:ext uri="{BB962C8B-B14F-4D97-AF65-F5344CB8AC3E}">
        <p14:creationId xmlns:p14="http://schemas.microsoft.com/office/powerpoint/2010/main" val="502746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have a connection to a matter being discussed, you are then obliged, </a:t>
            </a:r>
            <a:r>
              <a:rPr lang="en-GB" b="1" dirty="0"/>
              <a:t>under stage 2, to identify whether it amounts to an interest </a:t>
            </a:r>
            <a:r>
              <a:rPr lang="en-GB" dirty="0"/>
              <a:t>that requires to be declared. In making this decision, the Code requires you to apply the objective test. This is whether a member of the public, with knowledge of the relevant facts, would reasonably regard your connection to the matter as being sufficiently significant as to be likely to influence your discussion or decision-making. </a:t>
            </a:r>
          </a:p>
          <a:p>
            <a:r>
              <a:rPr lang="en-GB" dirty="0"/>
              <a:t>It is important to note that the test is not what you yourself know about your own motivations, and whether the connection would unduly influence you; it is what others would reasonably think, if they were in possession of the relevant facts.</a:t>
            </a:r>
          </a:p>
          <a:p>
            <a:endParaRPr lang="en-GB" dirty="0"/>
          </a:p>
          <a:p>
            <a:r>
              <a:rPr lang="en-GB" dirty="0"/>
              <a:t>If the test is met then the connection is an interest that requires to be declared. </a:t>
            </a:r>
          </a:p>
          <a:p>
            <a:endParaRPr lang="en-GB" dirty="0"/>
          </a:p>
          <a:p>
            <a:r>
              <a:rPr lang="en-GB" dirty="0"/>
              <a:t>The Code makes it clear that the requirement to disclose or declare interests applies both in formal and informal dealings with Council employees and other councillors (and not just in formal Council or committee meetings).</a:t>
            </a:r>
          </a:p>
          <a:p>
            <a:endParaRPr lang="en-GB" dirty="0"/>
          </a:p>
          <a:p>
            <a:r>
              <a:rPr lang="en-GB" dirty="0"/>
              <a:t>If you have a declarable interest then, </a:t>
            </a:r>
            <a:r>
              <a:rPr lang="en-GB" b="1" dirty="0"/>
              <a:t>under stage 3, you cannot participate in any discussion or voting on the matter</a:t>
            </a:r>
            <a:r>
              <a:rPr lang="en-GB" dirty="0"/>
              <a:t>. You should declare any interest as early as possible and you must leave the room. It is not sufficient for you to withdraw to the back of the room or to any public gallery. If the meeting is being held online, you should go to a separate breakout room or leave and re-join after the meeting after the discussion on the matter has concluded. It is not sufficient for you to turn off your camera and / or microphone for the duration of the discussion. This is to ensure you do not influence other members and / or to avoid any perception you could be doing so.</a:t>
            </a:r>
          </a:p>
          <a:p>
            <a:endParaRPr lang="en-GB" dirty="0"/>
          </a:p>
          <a:p>
            <a:r>
              <a:rPr lang="en-GB" dirty="0"/>
              <a:t>You should be mindful of the need to protect the confidentiality of another person’s business or financial interests when making a declaration. You are only required to provide enough information for those present to understand why you have a declarable interest.</a:t>
            </a:r>
          </a:p>
          <a:p>
            <a:endParaRPr lang="en-GB" dirty="0"/>
          </a:p>
          <a:p>
            <a:r>
              <a:rPr lang="en-GB" dirty="0"/>
              <a:t>The Code notes that, in some circumstances, you may consider it is appropriate, for transparency reasons, to state publicly that while you have a connection to a matter, you do not consider it amounts to an interest (and to explain why). </a:t>
            </a:r>
          </a:p>
        </p:txBody>
      </p:sp>
      <p:sp>
        <p:nvSpPr>
          <p:cNvPr id="4" name="Slide Number Placeholder 3"/>
          <p:cNvSpPr>
            <a:spLocks noGrp="1"/>
          </p:cNvSpPr>
          <p:nvPr>
            <p:ph type="sldNum" sz="quarter" idx="5"/>
          </p:nvPr>
        </p:nvSpPr>
        <p:spPr/>
        <p:txBody>
          <a:bodyPr/>
          <a:lstStyle/>
          <a:p>
            <a:fld id="{A4258B54-C63B-4925-A69B-E90D3878C3C5}" type="slidenum">
              <a:rPr lang="en-GB" smtClean="0"/>
              <a:t>15</a:t>
            </a:fld>
            <a:endParaRPr lang="en-GB" dirty="0"/>
          </a:p>
        </p:txBody>
      </p:sp>
    </p:spTree>
    <p:extLst>
      <p:ext uri="{BB962C8B-B14F-4D97-AF65-F5344CB8AC3E}">
        <p14:creationId xmlns:p14="http://schemas.microsoft.com/office/powerpoint/2010/main" val="2492697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Section 6 of the Code </a:t>
            </a:r>
            <a:r>
              <a:rPr lang="en-GB" dirty="0"/>
              <a:t>distinguishes lobbying from helping constituents and community engagement.</a:t>
            </a:r>
          </a:p>
          <a:p>
            <a:endParaRPr lang="en-GB" dirty="0"/>
          </a:p>
          <a:p>
            <a:r>
              <a:rPr lang="en-GB" b="1" dirty="0"/>
              <a:t>Constituent Enquiries</a:t>
            </a:r>
            <a:r>
              <a:rPr lang="en-GB" dirty="0"/>
              <a:t>: Dealing with constituent enquiries is a key part of your role, and helps ensure the Council is open, accessible and responsive to the needs of the public. When you respond to a constituent, you should be mindful of the need to treat everyone with respect, and to otherwise promote the key principles outlined in Section 2 of the Code. You are not obliged to respond to every enquiry, particularly if you cannot help the constituent further, but you should consider whether it would be helpful to politely inform the constituent accordingly.</a:t>
            </a:r>
          </a:p>
          <a:p>
            <a:endParaRPr lang="en-GB" dirty="0"/>
          </a:p>
          <a:p>
            <a:r>
              <a:rPr lang="en-GB" dirty="0"/>
              <a:t>You are entitled to raise a constituent’s enquiry with the relevant council employee, although you should, at all times, follow the Council’s policies on the processing of personal data. You can ask questions about how a service has been delivered, and can seek information on progress on behalf of a constituent, but you should be careful not to stray into operational management.</a:t>
            </a:r>
          </a:p>
          <a:p>
            <a:endParaRPr lang="en-GB" dirty="0"/>
          </a:p>
          <a:p>
            <a:r>
              <a:rPr lang="en-GB" b="1" dirty="0"/>
              <a:t>Community Engagement </a:t>
            </a:r>
            <a:r>
              <a:rPr lang="en-GB" dirty="0"/>
              <a:t>is another key part of your role, as it helps to:</a:t>
            </a:r>
          </a:p>
          <a:p>
            <a:pPr marL="171450" indent="-171450">
              <a:buFont typeface="Arial" panose="020B0604020202020204" pitchFamily="34" charset="0"/>
              <a:buChar char="•"/>
            </a:pPr>
            <a:r>
              <a:rPr lang="en-GB" dirty="0"/>
              <a:t>identify a community’s needs;</a:t>
            </a:r>
          </a:p>
          <a:p>
            <a:pPr marL="171450" indent="-171450">
              <a:buFont typeface="Arial" panose="020B0604020202020204" pitchFamily="34" charset="0"/>
              <a:buChar char="•"/>
            </a:pPr>
            <a:r>
              <a:rPr lang="en-GB" dirty="0"/>
              <a:t>determine Council priorities;</a:t>
            </a:r>
          </a:p>
          <a:p>
            <a:pPr marL="171450" indent="-171450">
              <a:buFont typeface="Arial" panose="020B0604020202020204" pitchFamily="34" charset="0"/>
              <a:buChar char="•"/>
            </a:pPr>
            <a:r>
              <a:rPr lang="en-GB" dirty="0"/>
              <a:t>contribute to more informed decision-making; and</a:t>
            </a:r>
          </a:p>
          <a:p>
            <a:pPr marL="171450" indent="-171450">
              <a:buFont typeface="Arial" panose="020B0604020202020204" pitchFamily="34" charset="0"/>
              <a:buChar char="•"/>
            </a:pPr>
            <a:r>
              <a:rPr lang="en-GB" dirty="0"/>
              <a:t>help community empowerment and capacity building. </a:t>
            </a:r>
          </a:p>
          <a:p>
            <a:r>
              <a:rPr lang="en-GB" dirty="0"/>
              <a:t>The Code requires you to undertake any community engagement work in an open and transparent manner. </a:t>
            </a:r>
          </a:p>
          <a:p>
            <a:r>
              <a:rPr lang="en-GB" dirty="0"/>
              <a:t>You should note, however, that there is a distinction between community engagement and a single-issue campaign about a regulatory decision. The Code notes that you should not express an opinion on a quasi-judicial or regulatory application that you might later be asked to determine. If you do express such an opinion, you will be required to declare an interest and you will not be able to take part in the decision-making on the matter.</a:t>
            </a:r>
          </a:p>
          <a:p>
            <a:endParaRPr lang="en-GB" dirty="0"/>
          </a:p>
          <a:p>
            <a:r>
              <a:rPr lang="en-GB" b="1" dirty="0"/>
              <a:t>Lobbying</a:t>
            </a:r>
            <a:r>
              <a:rPr lang="en-GB" dirty="0"/>
              <a:t>: </a:t>
            </a:r>
            <a:r>
              <a:rPr lang="en-GB" b="0" dirty="0"/>
              <a:t>The Code explains that </a:t>
            </a:r>
            <a:r>
              <a:rPr lang="en-GB" b="1" dirty="0"/>
              <a:t>lobbying </a:t>
            </a:r>
            <a:r>
              <a:rPr lang="en-GB" b="0" dirty="0"/>
              <a:t>is where you are approached by an individual or organisation who is seeking to influence you for financial gain or advantage.</a:t>
            </a:r>
          </a:p>
          <a:p>
            <a:endParaRPr lang="en-GB" b="0" dirty="0"/>
          </a:p>
          <a:p>
            <a:r>
              <a:rPr lang="en-GB" dirty="0"/>
              <a:t>The Code again requires you to have regard to an </a:t>
            </a:r>
            <a:r>
              <a:rPr lang="en-GB" b="1" dirty="0"/>
              <a:t>objective test </a:t>
            </a:r>
            <a:r>
              <a:rPr lang="en-GB" dirty="0"/>
              <a:t>in deciding whether, and if so, how to respond to such lobbying. You must consider whether a member of the public, with knowledge of the relevant facts, would reasonably regard your conduct in responding to the lobbying as being likely to influence your or the council’s decisions.</a:t>
            </a:r>
          </a:p>
          <a:p>
            <a:endParaRPr lang="en-GB" dirty="0"/>
          </a:p>
          <a:p>
            <a:r>
              <a:rPr lang="en-GB" dirty="0"/>
              <a:t>If you are approached by a lobbyist, it is likely that they are seeking your involvement as someone in a position of influence, whether as part of the decision-making committee or otherwise. It is important to recognise that there is a difference between lobbying on behalf of a commercial or personal interest, and lobbying for a policy change or benefit which affects a group of people, a community, or an organisational sector. You should always consider what will benefit the Council area as a whole, not just any narrow interest. You must not, in any case, accept any paid work in which you give advice on how to influence the Council or its decision-making processes. </a:t>
            </a:r>
          </a:p>
          <a:p>
            <a:endParaRPr lang="en-GB" dirty="0"/>
          </a:p>
          <a:p>
            <a:r>
              <a:rPr lang="en-GB" dirty="0"/>
              <a:t>The Code lists what you should and should not do if you are approached directly by an individual or organisation who is seeking to do business with the council or who is involved in a </a:t>
            </a:r>
            <a:r>
              <a:rPr lang="en-GB" b="1" dirty="0"/>
              <a:t>quasi-judicial or regulatory matter </a:t>
            </a:r>
            <a:r>
              <a:rPr lang="en-GB" dirty="0"/>
              <a:t>(such as being an applicant or an objector). </a:t>
            </a:r>
          </a:p>
          <a:p>
            <a:endParaRPr lang="en-GB" dirty="0"/>
          </a:p>
          <a:p>
            <a:r>
              <a:rPr lang="en-GB" dirty="0"/>
              <a:t>This includes that you </a:t>
            </a:r>
            <a:r>
              <a:rPr lang="en-GB" b="1" dirty="0"/>
              <a:t>WILL</a:t>
            </a:r>
            <a:r>
              <a:rPr lang="en-GB" dirty="0"/>
              <a:t> advise that individual or organisation that you cannot formulate an opinion or support their position if you are going to take part in the decision-making on the matter; and that you will direct any representations you receive to the appropriate council employee or department.</a:t>
            </a:r>
          </a:p>
          <a:p>
            <a:endParaRPr lang="en-GB" dirty="0"/>
          </a:p>
          <a:p>
            <a:r>
              <a:rPr lang="en-GB" dirty="0"/>
              <a:t>The Code notes that you </a:t>
            </a:r>
            <a:r>
              <a:rPr lang="en-GB" b="1" dirty="0"/>
              <a:t>WILL NOT</a:t>
            </a:r>
            <a:r>
              <a:rPr lang="en-GB" dirty="0"/>
              <a:t> lobby or otherwise exert pressure, or influence employees and your colleagues, to either make or recommend a particular decision. It further states that you will not use political group meetings to decide how you and other councillors should vote on such matters.</a:t>
            </a:r>
          </a:p>
        </p:txBody>
      </p:sp>
      <p:sp>
        <p:nvSpPr>
          <p:cNvPr id="4" name="Slide Number Placeholder 3"/>
          <p:cNvSpPr>
            <a:spLocks noGrp="1"/>
          </p:cNvSpPr>
          <p:nvPr>
            <p:ph type="sldNum" sz="quarter" idx="5"/>
          </p:nvPr>
        </p:nvSpPr>
        <p:spPr/>
        <p:txBody>
          <a:bodyPr/>
          <a:lstStyle/>
          <a:p>
            <a:fld id="{A4258B54-C63B-4925-A69B-E90D3878C3C5}" type="slidenum">
              <a:rPr lang="en-GB" smtClean="0"/>
              <a:t>16</a:t>
            </a:fld>
            <a:endParaRPr lang="en-GB" dirty="0"/>
          </a:p>
        </p:txBody>
      </p:sp>
    </p:spTree>
    <p:extLst>
      <p:ext uri="{BB962C8B-B14F-4D97-AF65-F5344CB8AC3E}">
        <p14:creationId xmlns:p14="http://schemas.microsoft.com/office/powerpoint/2010/main" val="853874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Section 7 of the Code covers </a:t>
            </a:r>
            <a:r>
              <a:rPr lang="en-GB" b="1" dirty="0"/>
              <a:t>quasi-judicial and regulatory decision-making </a:t>
            </a:r>
            <a:r>
              <a:rPr lang="en-GB" dirty="0"/>
              <a:t>(such as decisions being made in respect of planning and licensing matters and statutory appeals).</a:t>
            </a:r>
          </a:p>
          <a:p>
            <a:endParaRPr lang="en-GB" b="0" dirty="0"/>
          </a:p>
          <a:p>
            <a:r>
              <a:rPr lang="en-GB" b="0" dirty="0"/>
              <a:t>These decisions will often have a significant impact on the applicant and others. The Code notes there may be formal legal routes beyond the Council to challenge a decision made on a quasi-judicial or regulatory matter. As many of the decisions will be controversial, they may be subject to intense scrutiny. A failure to observe the terms of the Code, or a failure to avoid the reasonable perception that you have done so, could result in a challenge against the Council’s decision, with associated cost implications. A successful challenge can have an adverse effect on the Council’s reputation, as well as your own. Even if any such challenge is ultimately unsuccessful, it is likely that the Council will still incur costs. </a:t>
            </a:r>
          </a:p>
          <a:p>
            <a:endParaRPr lang="en-GB" b="0" dirty="0"/>
          </a:p>
          <a:p>
            <a:r>
              <a:rPr lang="en-GB" b="0" dirty="0"/>
              <a:t>The Code requires you to make quasi-judicial or regulatory decisions objectively and with an open mind. It lists what you should and should not do when considering and making such decisions. </a:t>
            </a:r>
          </a:p>
          <a:p>
            <a:endParaRPr lang="en-GB" b="0" dirty="0"/>
          </a:p>
          <a:p>
            <a:r>
              <a:rPr lang="en-GB" b="0" dirty="0"/>
              <a:t>For example, the Code states that you </a:t>
            </a:r>
            <a:r>
              <a:rPr lang="en-GB" b="1" dirty="0"/>
              <a:t>WILL</a:t>
            </a:r>
            <a:r>
              <a:rPr lang="en-GB" dirty="0"/>
              <a:t> act fairly and be seen to be acting fairly, and will take into account professional advice given to you by council employees. And that you will tell those who may be seeking to influence you outwith the proper decision-making process that you will not formulate an opinion on any particular application until all information is available to all decision-makers.</a:t>
            </a:r>
          </a:p>
          <a:p>
            <a:endParaRPr lang="en-GB" dirty="0"/>
          </a:p>
          <a:p>
            <a:r>
              <a:rPr lang="en-GB" dirty="0"/>
              <a:t>The Code notes that </a:t>
            </a:r>
            <a:r>
              <a:rPr lang="en-GB" b="0" dirty="0"/>
              <a:t>you</a:t>
            </a:r>
            <a:r>
              <a:rPr lang="en-GB" b="1" dirty="0"/>
              <a:t> WILL NOT</a:t>
            </a:r>
            <a:r>
              <a:rPr lang="en-GB" dirty="0"/>
              <a:t> pre-judge or demonstrate bias or express any view on an application before the appropriate meeting; that you will not attempt to influence employees to adopt a particular position or lobby other councillors; and that you will not make any decision until all available information is to hand and has been duly considered at the meeting.</a:t>
            </a:r>
          </a:p>
          <a:p>
            <a:endParaRPr lang="en-GB" dirty="0"/>
          </a:p>
          <a:p>
            <a:r>
              <a:rPr lang="en-GB" dirty="0"/>
              <a:t>The Code singles out decisions on </a:t>
            </a:r>
            <a:r>
              <a:rPr lang="en-GB" b="1" dirty="0"/>
              <a:t>policy and strategic issues </a:t>
            </a:r>
            <a:r>
              <a:rPr lang="en-GB" dirty="0"/>
              <a:t>under which individual applications may subsequently be decided, and again outlines what you can and cannot do in respect of these. For example, it notes that you can support proposals that you consider to be of benefit to the council area; but states that you cannot express any view that suggests you have a closed mind on the policy or strategic issue, regardless of any material considerations.</a:t>
            </a:r>
          </a:p>
          <a:p>
            <a:endParaRPr lang="en-GB" dirty="0"/>
          </a:p>
          <a:p>
            <a:r>
              <a:rPr lang="en-GB" sz="1200" b="0" kern="1200" dirty="0">
                <a:solidFill>
                  <a:schemeClr val="tx1"/>
                </a:solidFill>
                <a:effectLst/>
                <a:latin typeface="+mn-lt"/>
                <a:ea typeface="+mn-ea"/>
                <a:cs typeface="+mn-cs"/>
              </a:rPr>
              <a:t>The Code also outlines how you can make representations on a specific regulatory or quasi-judicial matter both when you are, and are not, a member of the decision-making committee. For example, it states that </a:t>
            </a:r>
            <a:r>
              <a:rPr lang="en-GB" sz="1200" b="1" kern="1200" dirty="0">
                <a:solidFill>
                  <a:schemeClr val="tx1"/>
                </a:solidFill>
                <a:effectLst/>
                <a:latin typeface="+mn-lt"/>
                <a:ea typeface="+mn-ea"/>
                <a:cs typeface="+mn-cs"/>
              </a:rPr>
              <a:t>if you are a member of the committee </a:t>
            </a:r>
            <a:r>
              <a:rPr lang="en-GB" sz="1200" b="0" kern="1200" dirty="0">
                <a:solidFill>
                  <a:schemeClr val="tx1"/>
                </a:solidFill>
                <a:effectLst/>
                <a:latin typeface="+mn-lt"/>
                <a:ea typeface="+mn-ea"/>
                <a:cs typeface="+mn-cs"/>
              </a:rPr>
              <a:t>you must declare an interest in the matter and can only remain in the meeting, while the matter in question is being discussed, for the purpose of making the representations.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circumstances where you wish to make representations on a matter but are </a:t>
            </a:r>
            <a:r>
              <a:rPr lang="en-GB" sz="1200" b="1" kern="1200" dirty="0">
                <a:solidFill>
                  <a:schemeClr val="tx1"/>
                </a:solidFill>
                <a:effectLst/>
                <a:latin typeface="+mn-lt"/>
                <a:ea typeface="+mn-ea"/>
                <a:cs typeface="+mn-cs"/>
              </a:rPr>
              <a:t>not a member </a:t>
            </a:r>
            <a:r>
              <a:rPr lang="en-GB" sz="1200" kern="1200" dirty="0">
                <a:solidFill>
                  <a:schemeClr val="tx1"/>
                </a:solidFill>
                <a:effectLst/>
                <a:latin typeface="+mn-lt"/>
                <a:ea typeface="+mn-ea"/>
                <a:cs typeface="+mn-cs"/>
              </a:rPr>
              <a:t>of the Committee, you can only do so in accordance with your council’s procedures for any member of the public or party wishing to make such representations.</a:t>
            </a:r>
          </a:p>
          <a:p>
            <a:endParaRPr lang="en-GB" dirty="0"/>
          </a:p>
          <a:p>
            <a:r>
              <a:rPr lang="en-GB" b="1" dirty="0"/>
              <a:t>Site Visits</a:t>
            </a:r>
            <a:r>
              <a:rPr lang="en-GB" dirty="0"/>
              <a:t>: The Code notes that you are required to follow your council’s procedures for site visits. As site visits can form part of the committee process, a degree of formality should apply, and you should behave accordingly. You must follow your own Council’s procedures in making site visits as part of the committee process, and must not give any impression during a visit that you have made up your mind prior to any decision-making meeting.</a:t>
            </a:r>
          </a:p>
        </p:txBody>
      </p:sp>
      <p:sp>
        <p:nvSpPr>
          <p:cNvPr id="4" name="Slide Number Placeholder 3"/>
          <p:cNvSpPr>
            <a:spLocks noGrp="1"/>
          </p:cNvSpPr>
          <p:nvPr>
            <p:ph type="sldNum" sz="quarter" idx="5"/>
          </p:nvPr>
        </p:nvSpPr>
        <p:spPr/>
        <p:txBody>
          <a:bodyPr/>
          <a:lstStyle/>
          <a:p>
            <a:fld id="{A4258B54-C63B-4925-A69B-E90D3878C3C5}" type="slidenum">
              <a:rPr lang="en-GB" smtClean="0"/>
              <a:t>17</a:t>
            </a:fld>
            <a:endParaRPr lang="en-GB" dirty="0"/>
          </a:p>
        </p:txBody>
      </p:sp>
    </p:spTree>
    <p:extLst>
      <p:ext uri="{BB962C8B-B14F-4D97-AF65-F5344CB8AC3E}">
        <p14:creationId xmlns:p14="http://schemas.microsoft.com/office/powerpoint/2010/main" val="176231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Annex A of the Code </a:t>
            </a:r>
            <a:r>
              <a:rPr lang="en-GB" dirty="0"/>
              <a:t>outlines the different roles councillors and council employees have, and how they should behave towards each other. </a:t>
            </a:r>
          </a:p>
          <a:p>
            <a:endParaRPr lang="en-GB" dirty="0"/>
          </a:p>
          <a:p>
            <a:r>
              <a:rPr lang="en-GB" dirty="0"/>
              <a:t>The key message, detailed at paragraph 2 of Annex A, is that councillors and employees should work in an atmosphere of mutual trust and respect, with neither party seeking to take unfair advantage of their position or influence. </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The Annex states that councillors and employees both have a responsibility to project a positive image of the Council, and should avoid making any public comments that could bring it into disrepute. It should be noted that this provision does not seek to restrict your ability to scrutinise properly the performance of the Council or its employees. Instead, it seeks to discourage you from making unfounded public accusations.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The Annex further reiterates that you must not raise any adverse matters relating to the performance, conduct or capability of employees in public. </a:t>
            </a:r>
          </a:p>
          <a:p>
            <a:endParaRPr lang="en-GB" dirty="0"/>
          </a:p>
          <a:p>
            <a:r>
              <a:rPr lang="en-GB" b="1" dirty="0"/>
              <a:t>Annex B</a:t>
            </a:r>
            <a:r>
              <a:rPr lang="en-GB" dirty="0"/>
              <a:t>: Contains some definitions of terms used in the Code, in order to provide further clarity.</a:t>
            </a:r>
          </a:p>
          <a:p>
            <a:endParaRPr lang="en-GB" dirty="0"/>
          </a:p>
          <a:p>
            <a:r>
              <a:rPr lang="en-GB" b="1" dirty="0"/>
              <a:t>Annex C: is entitled “</a:t>
            </a:r>
            <a:r>
              <a:rPr lang="en-GB" b="0" dirty="0"/>
              <a:t>Breaches of the Code” </a:t>
            </a:r>
            <a:r>
              <a:rPr lang="en-GB" dirty="0"/>
              <a:t>and outlines:</a:t>
            </a:r>
          </a:p>
          <a:p>
            <a:pPr marL="171450" indent="-171450">
              <a:buFont typeface="Arial" panose="020B0604020202020204" pitchFamily="34" charset="0"/>
              <a:buChar char="•"/>
            </a:pPr>
            <a:r>
              <a:rPr lang="en-GB" dirty="0"/>
              <a:t>how complaints about potential breaches of the Code are investigated and adjudicated upon;</a:t>
            </a:r>
          </a:p>
          <a:p>
            <a:pPr marL="171450" indent="-171450">
              <a:buFont typeface="Arial" panose="020B0604020202020204" pitchFamily="34" charset="0"/>
              <a:buChar char="•"/>
            </a:pPr>
            <a:r>
              <a:rPr lang="en-GB" dirty="0"/>
              <a:t>the sanctions available to the Standards Commission should it find a breach of the Code at a Hearing; and </a:t>
            </a:r>
          </a:p>
          <a:p>
            <a:pPr marL="171450" indent="-171450">
              <a:buFont typeface="Arial" panose="020B0604020202020204" pitchFamily="34" charset="0"/>
              <a:buChar char="•"/>
            </a:pPr>
            <a:r>
              <a:rPr lang="en-GB" dirty="0"/>
              <a:t>that the Standards Commission can impose an interim suspension while a complaint is being investigated.</a:t>
            </a:r>
          </a:p>
        </p:txBody>
      </p:sp>
      <p:sp>
        <p:nvSpPr>
          <p:cNvPr id="4" name="Slide Number Placeholder 3"/>
          <p:cNvSpPr>
            <a:spLocks noGrp="1"/>
          </p:cNvSpPr>
          <p:nvPr>
            <p:ph type="sldNum" sz="quarter" idx="5"/>
          </p:nvPr>
        </p:nvSpPr>
        <p:spPr/>
        <p:txBody>
          <a:bodyPr/>
          <a:lstStyle/>
          <a:p>
            <a:fld id="{A4258B54-C63B-4925-A69B-E90D3878C3C5}" type="slidenum">
              <a:rPr lang="en-GB" smtClean="0"/>
              <a:t>18</a:t>
            </a:fld>
            <a:endParaRPr lang="en-GB" dirty="0"/>
          </a:p>
        </p:txBody>
      </p:sp>
    </p:spTree>
    <p:extLst>
      <p:ext uri="{BB962C8B-B14F-4D97-AF65-F5344CB8AC3E}">
        <p14:creationId xmlns:p14="http://schemas.microsoft.com/office/powerpoint/2010/main" val="1668858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Standards Commission had produced comprehensive and detailed Guidance on the Code. The Guidance includes numerous illustrations and anonymised case examples. Some of these are taken from real cases in Scotland, Wales and Northern Ireland, and some are made-up scenarios. </a:t>
            </a:r>
          </a:p>
          <a:p>
            <a:endParaRPr lang="en-GB" dirty="0"/>
          </a:p>
          <a:p>
            <a:r>
              <a:rPr lang="en-GB" dirty="0"/>
              <a:t>We are going to publish a few versions of the Guidance – one with the Code embedded and one without. We are also making it available on a section by section basis. </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19</a:t>
            </a:fld>
            <a:endParaRPr lang="en-GB" dirty="0"/>
          </a:p>
        </p:txBody>
      </p:sp>
    </p:spTree>
    <p:extLst>
      <p:ext uri="{BB962C8B-B14F-4D97-AF65-F5344CB8AC3E}">
        <p14:creationId xmlns:p14="http://schemas.microsoft.com/office/powerpoint/2010/main" val="2322472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intend to provide a brief outline of the ethical standards framework to provide context, before moving on to discuss the main provisions in the Code. I’ll also talk about the Standards Commission’s guidance and educational material, which is aimed at helping you, as a councillor, interpret and comply with the provisions in the Code. </a:t>
            </a:r>
          </a:p>
          <a:p>
            <a:endParaRPr lang="en-US" dirty="0"/>
          </a:p>
        </p:txBody>
      </p:sp>
      <p:sp>
        <p:nvSpPr>
          <p:cNvPr id="4" name="Slide Number Placeholder 3"/>
          <p:cNvSpPr>
            <a:spLocks noGrp="1"/>
          </p:cNvSpPr>
          <p:nvPr>
            <p:ph type="sldNum" sz="quarter" idx="5"/>
          </p:nvPr>
        </p:nvSpPr>
        <p:spPr/>
        <p:txBody>
          <a:bodyPr/>
          <a:lstStyle/>
          <a:p>
            <a:fld id="{A4258B54-C63B-4925-A69B-E90D3878C3C5}" type="slidenum">
              <a:rPr lang="en-GB" smtClean="0"/>
              <a:t>2</a:t>
            </a:fld>
            <a:endParaRPr lang="en-GB" dirty="0"/>
          </a:p>
        </p:txBody>
      </p:sp>
    </p:spTree>
    <p:extLst>
      <p:ext uri="{BB962C8B-B14F-4D97-AF65-F5344CB8AC3E}">
        <p14:creationId xmlns:p14="http://schemas.microsoft.com/office/powerpoint/2010/main" val="4134350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Standards Commission has also produced Advice Notes for Councillors on the following topics:</a:t>
            </a:r>
          </a:p>
          <a:p>
            <a:pPr marL="171450" indent="-171450">
              <a:buFont typeface="Arial" panose="020B0604020202020204" pitchFamily="34" charset="0"/>
              <a:buChar char="•"/>
            </a:pPr>
            <a:r>
              <a:rPr lang="en-GB" dirty="0"/>
              <a:t>Being appointed or nominated by the Council as a member of an Arms’ Length External Organisation (such as a leisure trust or organisation that delivers property or waste management services);</a:t>
            </a:r>
          </a:p>
          <a:p>
            <a:pPr marL="171450" indent="-171450">
              <a:buFont typeface="Arial" panose="020B0604020202020204" pitchFamily="34" charset="0"/>
              <a:buChar char="•"/>
            </a:pPr>
            <a:r>
              <a:rPr lang="en-GB" dirty="0"/>
              <a:t>Distinguishing between Strategic and Operational Matters;</a:t>
            </a:r>
          </a:p>
          <a:p>
            <a:pPr marL="171450" indent="-171450">
              <a:buFont typeface="Arial" panose="020B0604020202020204" pitchFamily="34" charset="0"/>
              <a:buChar char="•"/>
            </a:pPr>
            <a:r>
              <a:rPr lang="en-GB" dirty="0"/>
              <a:t>Bullying and Harassment;</a:t>
            </a:r>
          </a:p>
          <a:p>
            <a:pPr marL="171450" indent="-171450">
              <a:buFont typeface="Arial" panose="020B0604020202020204" pitchFamily="34" charset="0"/>
              <a:buChar char="•"/>
            </a:pPr>
            <a:r>
              <a:rPr lang="en-GB" dirty="0"/>
              <a:t>The role of the Council’s Monitoring Officer;</a:t>
            </a:r>
          </a:p>
          <a:p>
            <a:pPr marL="171450" indent="-171450">
              <a:buFont typeface="Arial" panose="020B0604020202020204" pitchFamily="34" charset="0"/>
              <a:buChar char="•"/>
            </a:pPr>
            <a:r>
              <a:rPr lang="en-GB" dirty="0"/>
              <a:t>The qualified right to freedom of expression under Article 10 of the European Convention on Human Rights;</a:t>
            </a:r>
          </a:p>
          <a:p>
            <a:pPr marL="171450" indent="-171450">
              <a:buFont typeface="Arial" panose="020B0604020202020204" pitchFamily="34" charset="0"/>
              <a:buChar char="•"/>
            </a:pPr>
            <a:r>
              <a:rPr lang="en-GB" dirty="0"/>
              <a:t>Gifts and Hospitality;</a:t>
            </a:r>
          </a:p>
          <a:p>
            <a:pPr marL="171450" indent="-171450">
              <a:buFont typeface="Arial" panose="020B0604020202020204" pitchFamily="34" charset="0"/>
              <a:buChar char="•"/>
            </a:pPr>
            <a:r>
              <a:rPr lang="en-GB" dirty="0"/>
              <a:t>How to identify and declare interests;</a:t>
            </a:r>
          </a:p>
          <a:p>
            <a:pPr marL="171450" indent="-171450">
              <a:buFont typeface="Arial" panose="020B0604020202020204" pitchFamily="34" charset="0"/>
              <a:buChar char="•"/>
            </a:pPr>
            <a:r>
              <a:rPr lang="en-GB" dirty="0"/>
              <a:t>The use of social media; and</a:t>
            </a:r>
          </a:p>
          <a:p>
            <a:pPr marL="171450" indent="-171450">
              <a:buFont typeface="Arial" panose="020B0604020202020204" pitchFamily="34" charset="0"/>
              <a:buChar char="•"/>
            </a:pPr>
            <a:r>
              <a:rPr lang="en-GB" dirty="0"/>
              <a:t>The activities a councillor can and cannot engage in while they are the subject of a suspension.</a:t>
            </a:r>
          </a:p>
          <a:p>
            <a:endParaRPr lang="en-GB" dirty="0"/>
          </a:p>
          <a:p>
            <a:r>
              <a:rPr lang="en-GB" dirty="0"/>
              <a:t>In addition, the Standards Commission has produced a guidance document for members of the public on the main provisions in the Councillors’ Code. It has also produced a card that councillors can give to their constituents, outlining what they can and can’t do for constituents in terms of the Code, to help manage their expectations. For example, the card states that a councillor can seek information on behalf of a constituent, but cannot overturn a Council decision on their behalf. </a:t>
            </a:r>
          </a:p>
        </p:txBody>
      </p:sp>
      <p:sp>
        <p:nvSpPr>
          <p:cNvPr id="4" name="Slide Number Placeholder 3"/>
          <p:cNvSpPr>
            <a:spLocks noGrp="1"/>
          </p:cNvSpPr>
          <p:nvPr>
            <p:ph type="sldNum" sz="quarter" idx="5"/>
          </p:nvPr>
        </p:nvSpPr>
        <p:spPr/>
        <p:txBody>
          <a:bodyPr/>
          <a:lstStyle/>
          <a:p>
            <a:fld id="{A4258B54-C63B-4925-A69B-E90D3878C3C5}" type="slidenum">
              <a:rPr lang="en-GB" smtClean="0"/>
              <a:t>20</a:t>
            </a:fld>
            <a:endParaRPr lang="en-GB" dirty="0"/>
          </a:p>
        </p:txBody>
      </p:sp>
    </p:spTree>
    <p:extLst>
      <p:ext uri="{BB962C8B-B14F-4D97-AF65-F5344CB8AC3E}">
        <p14:creationId xmlns:p14="http://schemas.microsoft.com/office/powerpoint/2010/main" val="2389880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Code is available on the Standards Commission’s website along with the Guidance and Advice Notes. The Standards Commission also publishes information about its forthcoming Hearings, its written decisions and its quarterly Standards Updates. </a:t>
            </a:r>
          </a:p>
          <a:p>
            <a:endParaRPr lang="en-GB" dirty="0"/>
          </a:p>
          <a:p>
            <a:r>
              <a:rPr lang="en-GB" dirty="0"/>
              <a:t>You can follow the Standards Commission on both Twitter and Facebook. Any enquiries on the Code or the Standards Commission’s work can be directed to </a:t>
            </a:r>
            <a:r>
              <a:rPr lang="en-GB" u="sng" dirty="0"/>
              <a:t>enquiries@standardscommission.org.uk</a:t>
            </a:r>
            <a:r>
              <a:rPr lang="en-GB" dirty="0"/>
              <a:t>.</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21</a:t>
            </a:fld>
            <a:endParaRPr lang="en-GB" dirty="0"/>
          </a:p>
        </p:txBody>
      </p:sp>
    </p:spTree>
    <p:extLst>
      <p:ext uri="{BB962C8B-B14F-4D97-AF65-F5344CB8AC3E}">
        <p14:creationId xmlns:p14="http://schemas.microsoft.com/office/powerpoint/2010/main" val="912057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Standards Commission’s overall aim is to ensure councillors and members of devolved public bodies meet the high standards of behaviour that the public is entitled to expect.</a:t>
            </a:r>
          </a:p>
          <a:p>
            <a:endParaRPr lang="en-GB" dirty="0"/>
          </a:p>
          <a:p>
            <a:r>
              <a:rPr lang="en-GB" dirty="0"/>
              <a:t>The Standards Commission aims to take a proactive approach by raising awareness and understanding of the provisions in the Code. We do that by issuing Guidance, Advice Notes &amp; Standards Updates, through training events, and by answering queries and providing advice to councillors, council employees and members of the public. </a:t>
            </a:r>
          </a:p>
          <a:p>
            <a:endParaRPr lang="en-GB" dirty="0"/>
          </a:p>
          <a:p>
            <a:r>
              <a:rPr lang="en-GB" dirty="0"/>
              <a:t>The Standards Commission’s overall aim is to prevent breaches of the Code from occurring, but it also has an enforcement role through its work on adjudicating on complaints and in imposing sanctions when a breach is found.  </a:t>
            </a:r>
          </a:p>
          <a:p>
            <a:endParaRPr lang="en-GB" dirty="0"/>
          </a:p>
          <a:p>
            <a:r>
              <a:rPr lang="en-GB" dirty="0"/>
              <a:t>Investigations into complaints alleging that a councillor has breached the Code are undertaken by the Ethical Standards Commissioner, who is a separate and independent officeholder. On completion of the investigation, the Ethical Standards Commissioner’s office will refer a report to the Standards Commission outlining its findings. The Standards Commission has three options when considering the referral report. It can do nothing (which means no further action is to be taken on the complaint); it can direct the Ethical Standards Commissioner to undertake further investigation; or it can hold a Hearing.</a:t>
            </a:r>
          </a:p>
          <a:p>
            <a:endParaRPr lang="en-GB" dirty="0"/>
          </a:p>
          <a:p>
            <a:r>
              <a:rPr lang="en-GB" dirty="0"/>
              <a:t>It </a:t>
            </a:r>
            <a:r>
              <a:rPr lang="en-GB"/>
              <a:t>is important </a:t>
            </a:r>
            <a:r>
              <a:rPr lang="en-GB" dirty="0"/>
              <a:t>to note that a breach of a Code is just that; regardless of the motivation of </a:t>
            </a:r>
            <a:r>
              <a:rPr lang="en-GB"/>
              <a:t>the complainer.</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3</a:t>
            </a:fld>
            <a:endParaRPr lang="en-GB" dirty="0"/>
          </a:p>
        </p:txBody>
      </p:sp>
    </p:spTree>
    <p:extLst>
      <p:ext uri="{BB962C8B-B14F-4D97-AF65-F5344CB8AC3E}">
        <p14:creationId xmlns:p14="http://schemas.microsoft.com/office/powerpoint/2010/main" val="1948759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Standards Commission holds Hearings, usually in public, to determine whether a breach of the Code has occurred and, if so, to determine the appropriate sanction to impose. Hearing Panels comprise of three members of the Standards Commission.</a:t>
            </a:r>
          </a:p>
          <a:p>
            <a:endParaRPr lang="en-GB" dirty="0"/>
          </a:p>
          <a:p>
            <a:r>
              <a:rPr lang="en-GB" dirty="0"/>
              <a:t>Hearing Panels are obliged to impose a sanction if they find a breach the Code has occurred. The Standards Commission has published a policy on the Application of Sanctions, which outlines the factors Hearing Panels will consider when deciding what </a:t>
            </a:r>
            <a:r>
              <a:rPr lang="en-GB" b="0" dirty="0"/>
              <a:t>sanction to impose. This includes the seriousness of the breach and impact on others, and any other relevant aggravating or mitigating factors.  The appropriate sanction will depend on the facts and circumstances of each individual case. </a:t>
            </a:r>
          </a:p>
          <a:p>
            <a:r>
              <a:rPr lang="en-GB" b="0" dirty="0"/>
              <a:t>  </a:t>
            </a:r>
            <a:endParaRPr lang="en-GB" dirty="0"/>
          </a:p>
          <a:p>
            <a:r>
              <a:rPr lang="en-GB" dirty="0"/>
              <a:t>The sanctions available to the Standards Commission are censure, suspension and disqualification.</a:t>
            </a:r>
          </a:p>
          <a:p>
            <a:endParaRPr lang="en-GB" dirty="0"/>
          </a:p>
          <a:p>
            <a:r>
              <a:rPr lang="en-GB" dirty="0"/>
              <a:t>Censure is the formally recording of the Standards Commission’s severe and public disapproval of the councillor’s conduct.</a:t>
            </a:r>
          </a:p>
          <a:p>
            <a:endParaRPr lang="en-GB" dirty="0"/>
          </a:p>
          <a:p>
            <a:r>
              <a:rPr lang="en-GB" dirty="0"/>
              <a:t>A full suspension means that the councillor is not entitled to attend any meetings of the Council.  This includes any committees and sub-committees, and also any meetings of any other body of which the councillor is a representative or nominee of the Council.  Partial suspension means that the councillor is not entitled to attend certain specified meetings or committees of the Council.  </a:t>
            </a:r>
          </a:p>
          <a:p>
            <a:endParaRPr lang="en-GB" dirty="0"/>
          </a:p>
          <a:p>
            <a:r>
              <a:rPr lang="en-GB" dirty="0"/>
              <a:t>The Standards Commission can also disqualify the councillor from being, or standing for election as, a councillor for up to 5 years.</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4</a:t>
            </a:fld>
            <a:endParaRPr lang="en-GB" dirty="0"/>
          </a:p>
        </p:txBody>
      </p:sp>
    </p:spTree>
    <p:extLst>
      <p:ext uri="{BB962C8B-B14F-4D97-AF65-F5344CB8AC3E}">
        <p14:creationId xmlns:p14="http://schemas.microsoft.com/office/powerpoint/2010/main" val="3902519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provisions in the Code are written </a:t>
            </a:r>
            <a:r>
              <a:rPr lang="en-GB" sz="1200" kern="1200" dirty="0">
                <a:solidFill>
                  <a:schemeClr val="tx1"/>
                </a:solidFill>
                <a:effectLst/>
                <a:latin typeface="+mn-lt"/>
                <a:ea typeface="+mn-ea"/>
                <a:cs typeface="+mn-cs"/>
              </a:rPr>
              <a:t>in the first person – for example, “I will” or “I will not” do something. The aim is to encourage ownership and engagement.</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introduction section outlines when the Code will apply. More detail about that will be provided on the next slide.</a:t>
            </a:r>
          </a:p>
          <a:p>
            <a:pPr marL="0" indent="0">
              <a:buFont typeface="Arial" panose="020B0604020202020204" pitchFamily="34" charset="0"/>
              <a:buNone/>
            </a:pPr>
            <a:endParaRPr lang="en-GB" sz="1200" kern="1200" dirty="0">
              <a:solidFill>
                <a:schemeClr val="tx1"/>
              </a:solidFill>
              <a:effectLst/>
              <a:latin typeface="+mn-lt"/>
              <a:ea typeface="+mn-ea"/>
              <a:cs typeface="+mn-cs"/>
            </a:endParaRPr>
          </a:p>
          <a:p>
            <a:pPr marL="0" indent="0">
              <a:buFont typeface="Arial" panose="020B0604020202020204" pitchFamily="34" charset="0"/>
              <a:buNone/>
            </a:pPr>
            <a:r>
              <a:rPr lang="en-GB" sz="1200" kern="1200" dirty="0">
                <a:solidFill>
                  <a:schemeClr val="tx1"/>
                </a:solidFill>
                <a:effectLst/>
                <a:latin typeface="+mn-lt"/>
                <a:ea typeface="+mn-ea"/>
                <a:cs typeface="+mn-cs"/>
              </a:rPr>
              <a:t>The introduction section emphasises that it is your personal responsibility, as a councillor, to be familiar and to comply with the provisions of the Code, the law and your council’s rules, standing orders and regulations. It provides that you will not, at any time, promote or encourage any action that is contrary to the Code. </a:t>
            </a:r>
          </a:p>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5</a:t>
            </a:fld>
            <a:endParaRPr lang="en-GB" dirty="0"/>
          </a:p>
        </p:txBody>
      </p:sp>
    </p:spTree>
    <p:extLst>
      <p:ext uri="{BB962C8B-B14F-4D97-AF65-F5344CB8AC3E}">
        <p14:creationId xmlns:p14="http://schemas.microsoft.com/office/powerpoint/2010/main" val="2931386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Section 1 provides more information about when the Code will apply. The Code does not apply to your private or family life. It only applies when you are acting as a councillor and / or when you could reasonably be regarded as acting as such.</a:t>
            </a:r>
          </a:p>
          <a:p>
            <a:endParaRPr lang="en-GB" dirty="0"/>
          </a:p>
          <a:p>
            <a:r>
              <a:rPr lang="en-GB" dirty="0"/>
              <a:t>In determining whether the Code applies, the Standards Commission will apply an objective test and will consider whether a member of the public, with knowledge of the relevant facts, would reasonably consider that you were acting as a councillor at the time of the events in question.</a:t>
            </a:r>
          </a:p>
          <a:p>
            <a:endParaRPr lang="en-GB" dirty="0"/>
          </a:p>
          <a:p>
            <a:r>
              <a:rPr lang="en-GB" dirty="0"/>
              <a:t>The Code states this can include when you are engaging in online activity, such as posting on social media. The Standards Commission’s Guidance notes that, due to the public nature of social and print media, and your profile as a local authority member, you may wish to consider whether members of the public might automatically assume you are commenting in your role as an elected politician in anything that you post, publish or share online or in the media. </a:t>
            </a:r>
          </a:p>
          <a:p>
            <a:endParaRPr lang="en-GB" dirty="0"/>
          </a:p>
          <a:p>
            <a:r>
              <a:rPr lang="en-GB" dirty="0"/>
              <a:t>This does not mean that you are prevented from expressing views and making political comment – you are just required to do so in a way that is compatible with the substantive provisions of the Code (which are the ones contained in Sections 3-7 and Annex A). This includes the requirement to behave with courtesy and respect, and to maintain confidentiality. You are encouraged to seek advice if you are unsure about whether the Code applies.</a:t>
            </a:r>
          </a:p>
          <a:p>
            <a:endParaRPr lang="en-GB" dirty="0"/>
          </a:p>
          <a:p>
            <a:r>
              <a:rPr lang="en-GB" dirty="0"/>
              <a:t>Section 2 outlines the key principles of public life, being:</a:t>
            </a:r>
          </a:p>
          <a:p>
            <a:pPr marL="171450" indent="-171450">
              <a:buFont typeface="Arial" panose="020B0604020202020204" pitchFamily="34" charset="0"/>
              <a:buChar char="•"/>
            </a:pPr>
            <a:r>
              <a:rPr lang="en-GB" dirty="0"/>
              <a:t>Duty</a:t>
            </a:r>
          </a:p>
          <a:p>
            <a:pPr marL="171450" indent="-171450">
              <a:buFont typeface="Arial" panose="020B0604020202020204" pitchFamily="34" charset="0"/>
              <a:buChar char="•"/>
            </a:pPr>
            <a:r>
              <a:rPr lang="en-GB" dirty="0"/>
              <a:t>Selflessness</a:t>
            </a:r>
          </a:p>
          <a:p>
            <a:pPr marL="171450" indent="-171450">
              <a:buFont typeface="Arial" panose="020B0604020202020204" pitchFamily="34" charset="0"/>
              <a:buChar char="•"/>
            </a:pPr>
            <a:r>
              <a:rPr lang="en-GB" dirty="0"/>
              <a:t>Integrity</a:t>
            </a:r>
          </a:p>
          <a:p>
            <a:pPr marL="171450" indent="-171450">
              <a:buFont typeface="Arial" panose="020B0604020202020204" pitchFamily="34" charset="0"/>
              <a:buChar char="•"/>
            </a:pPr>
            <a:r>
              <a:rPr lang="en-GB" dirty="0"/>
              <a:t>Objectivity</a:t>
            </a:r>
          </a:p>
          <a:p>
            <a:pPr marL="171450" indent="-171450">
              <a:buFont typeface="Arial" panose="020B0604020202020204" pitchFamily="34" charset="0"/>
              <a:buChar char="•"/>
            </a:pPr>
            <a:r>
              <a:rPr lang="en-GB" dirty="0"/>
              <a:t>Accountability and Stewardship</a:t>
            </a:r>
          </a:p>
          <a:p>
            <a:pPr marL="171450" indent="-171450">
              <a:buFont typeface="Arial" panose="020B0604020202020204" pitchFamily="34" charset="0"/>
              <a:buChar char="•"/>
            </a:pPr>
            <a:r>
              <a:rPr lang="en-GB" dirty="0"/>
              <a:t>Openness</a:t>
            </a:r>
          </a:p>
          <a:p>
            <a:pPr marL="171450" indent="-171450">
              <a:buFont typeface="Arial" panose="020B0604020202020204" pitchFamily="34" charset="0"/>
              <a:buChar char="•"/>
            </a:pPr>
            <a:r>
              <a:rPr lang="en-GB" dirty="0"/>
              <a:t>Honesty</a:t>
            </a:r>
          </a:p>
          <a:p>
            <a:pPr marL="171450" indent="-171450">
              <a:buFont typeface="Arial" panose="020B0604020202020204" pitchFamily="34" charset="0"/>
              <a:buChar char="•"/>
            </a:pPr>
            <a:r>
              <a:rPr lang="en-GB" dirty="0"/>
              <a:t>Leadership</a:t>
            </a:r>
          </a:p>
          <a:p>
            <a:pPr marL="171450" indent="-171450">
              <a:buFont typeface="Arial" panose="020B0604020202020204" pitchFamily="34" charset="0"/>
              <a:buChar char="•"/>
            </a:pPr>
            <a:r>
              <a:rPr lang="en-GB" dirty="0"/>
              <a:t>Respect</a:t>
            </a:r>
          </a:p>
          <a:p>
            <a:endParaRPr lang="en-GB" dirty="0"/>
          </a:p>
          <a:p>
            <a:r>
              <a:rPr lang="en-GB" dirty="0"/>
              <a:t>It should be noted that a breach of one or more of the key principles does not, in itself, constitute evidence of a breach of the Code. However, the Code notes that the key principles can be used by the Ethical Standards Commissioner’s office (in its investigatory role) and the Standards Commission (in its adjudicatory role) to assist with interpretation of alleged breaches of the substantive sections of the Code.</a:t>
            </a:r>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6</a:t>
            </a:fld>
            <a:endParaRPr lang="en-GB" dirty="0"/>
          </a:p>
        </p:txBody>
      </p:sp>
    </p:spTree>
    <p:extLst>
      <p:ext uri="{BB962C8B-B14F-4D97-AF65-F5344CB8AC3E}">
        <p14:creationId xmlns:p14="http://schemas.microsoft.com/office/powerpoint/2010/main" val="171279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Section 3 of the Code covers your conduct in general.</a:t>
            </a:r>
          </a:p>
          <a:p>
            <a:endParaRPr lang="en-GB" dirty="0"/>
          </a:p>
          <a:p>
            <a:r>
              <a:rPr lang="en-GB" dirty="0"/>
              <a:t>The Code requires you to treat your colleagues, council employees and members of the public with courtesy and respect. This includes in person, in writing, at meetings and when you are online. It also requires you to respect and comply with rulings from the chair or convener during meetings of the council, committee meetings or meetings of any outside body to which you are appointed by the Council.</a:t>
            </a:r>
          </a:p>
          <a:p>
            <a:endParaRPr lang="en-GB" dirty="0"/>
          </a:p>
          <a:p>
            <a:r>
              <a:rPr lang="en-GB" dirty="0"/>
              <a:t>Paragraph 3.2 of the Code provides that you must not discriminate unlawfully and that you will advance equality of opportunity.</a:t>
            </a:r>
          </a:p>
          <a:p>
            <a:endParaRPr lang="en-GB" dirty="0"/>
          </a:p>
          <a:p>
            <a:r>
              <a:rPr lang="en-GB" dirty="0"/>
              <a:t>The Code notes that bullying and harassment is completely unacceptable and will be considered to be a breach of the Code. It notes that bullying and harassment can be:</a:t>
            </a:r>
          </a:p>
          <a:p>
            <a:r>
              <a:rPr lang="en-GB" dirty="0"/>
              <a:t>a) a one-off incident;</a:t>
            </a:r>
          </a:p>
          <a:p>
            <a:r>
              <a:rPr lang="en-GB" dirty="0"/>
              <a:t>b) part of a cumulative course of conduct; </a:t>
            </a:r>
          </a:p>
          <a:p>
            <a:r>
              <a:rPr lang="en-GB" dirty="0"/>
              <a:t>c) a pattern of behaviour; and</a:t>
            </a:r>
          </a:p>
          <a:p>
            <a:r>
              <a:rPr lang="en-GB" dirty="0"/>
              <a:t>d) physical, verbal and non-verbal conduct.</a:t>
            </a:r>
          </a:p>
          <a:p>
            <a:r>
              <a:rPr lang="en-GB" dirty="0"/>
              <a:t>The Code further notes that it is the impact of the behaviour, not the intent, that is the key.</a:t>
            </a:r>
          </a:p>
          <a:p>
            <a:endParaRPr lang="en-GB" dirty="0"/>
          </a:p>
          <a:p>
            <a:r>
              <a:rPr lang="en-GB" dirty="0"/>
              <a:t>The Code states that you should not become inappropriately involved in the operational management of the council’s services as that is the responsibility of employees. It also states that you must not undermine any individual employee or group of employees, or raise concerns about their performance, conduct or capability in public.</a:t>
            </a:r>
          </a:p>
          <a:p>
            <a:endParaRPr lang="en-GB" dirty="0"/>
          </a:p>
          <a:p>
            <a:r>
              <a:rPr lang="en-GB" dirty="0"/>
              <a:t>The Code also provides that you must not take, or seek to take, unfair advantage of your position as a councillor in your dealings with employees; and that you will not bring any undue influence to bear on employees to take a certain action. The provision prohibits you from asking, or directing, an employee to do something that you know, or should reasonably know, could compromise the employee or prevent them from undertaking their duties properly and appropriately. </a:t>
            </a:r>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7</a:t>
            </a:fld>
            <a:endParaRPr lang="en-GB" dirty="0"/>
          </a:p>
        </p:txBody>
      </p:sp>
    </p:spTree>
    <p:extLst>
      <p:ext uri="{BB962C8B-B14F-4D97-AF65-F5344CB8AC3E}">
        <p14:creationId xmlns:p14="http://schemas.microsoft.com/office/powerpoint/2010/main" val="682431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Code contains provisions on gifts and hospitality. These are designed to avoid any perception that councillors are using their role to obtain access to benefits that members of the public would otherwise be expected to pay for. They are also designed to prevent councillors from being influenced (inadvertently or otherwise) into making decisions for reasons other than the public interest (for example, by being influenced by serious organised crime gangs who are seeking to obtain contracts and licences to facilitate money laundering).</a:t>
            </a:r>
          </a:p>
          <a:p>
            <a:endParaRPr lang="en-GB" dirty="0"/>
          </a:p>
          <a:p>
            <a:r>
              <a:rPr lang="en-GB" dirty="0"/>
              <a:t>The Code makes it clear that the default position is that you should refuse all offers of gifts &amp; hospitality, except in certain very limited circumstances that are listed at paragraph </a:t>
            </a:r>
            <a:r>
              <a:rPr lang="en-GB" b="0" dirty="0"/>
              <a:t>3.15. It should be noted that acceptance can include accepting the </a:t>
            </a:r>
            <a:r>
              <a:rPr lang="en-GB" b="0" i="1" dirty="0"/>
              <a:t>promise</a:t>
            </a:r>
            <a:r>
              <a:rPr lang="en-GB" b="0" dirty="0"/>
              <a:t> of a gift or hospitality.</a:t>
            </a:r>
          </a:p>
          <a:p>
            <a:endParaRPr lang="en-GB" b="0" dirty="0"/>
          </a:p>
          <a:p>
            <a:r>
              <a:rPr lang="en-GB" b="0" dirty="0"/>
              <a:t>The exceptions under paragraph 3.15 are:</a:t>
            </a:r>
          </a:p>
          <a:p>
            <a:r>
              <a:rPr lang="en-GB" dirty="0"/>
              <a:t>a) minor items or tokens of modest intrinsic value offered on an infrequent basis (such as a pen or a notepad);</a:t>
            </a:r>
          </a:p>
          <a:p>
            <a:r>
              <a:rPr lang="en-GB" dirty="0"/>
              <a:t>b) a civic gift being offered to the Council;</a:t>
            </a:r>
          </a:p>
          <a:p>
            <a:r>
              <a:rPr lang="en-GB" dirty="0"/>
              <a:t>c) hospitality that would reasonably be associated with your duties as a councillor or as a member of an arms’ length external organisation (such as tea or coffee at a local event, or a buffet lunch included at a training event or conference); or</a:t>
            </a:r>
          </a:p>
          <a:p>
            <a:r>
              <a:rPr lang="en-GB" dirty="0"/>
              <a:t>d) hospitality that has been approved in advance by the Council or the arms’ length external organisation . </a:t>
            </a:r>
          </a:p>
          <a:p>
            <a:endParaRPr lang="en-GB" dirty="0"/>
          </a:p>
          <a:p>
            <a:r>
              <a:rPr lang="en-GB" dirty="0"/>
              <a:t>In considering whether an offer of gift or hospitality may fall within one of these exceptions, you are required to consider an objective test. This is whether a member of the public, with knowledge of the relevant facts, would reasonably consider that acceptance of the gift or hospitality might lead you to being influenced in your discussion or decision-making.</a:t>
            </a:r>
          </a:p>
          <a:p>
            <a:endParaRPr lang="en-GB" dirty="0"/>
          </a:p>
          <a:p>
            <a:r>
              <a:rPr lang="en-GB" dirty="0"/>
              <a:t>You should always question whether you would have been given the gift or hospitality if you were not a councillor. In doing so, you should think not just of your own perception, but also the perception of others.</a:t>
            </a:r>
          </a:p>
          <a:p>
            <a:endParaRPr lang="en-GB" dirty="0"/>
          </a:p>
          <a:p>
            <a:r>
              <a:rPr lang="en-GB" dirty="0"/>
              <a:t>The Code nevertheless recognises that if you are representing your Council in a civic role, you will be expected, and allowed, to accept hospitality associated with that role. An example might be a dinner, to commemorate an anniversary of an event. </a:t>
            </a:r>
          </a:p>
          <a:p>
            <a:endParaRPr lang="en-GB" dirty="0"/>
          </a:p>
          <a:p>
            <a:r>
              <a:rPr lang="en-GB" dirty="0"/>
              <a:t>Similarly, the Code recognises that there will be situations where a you may be expected to accept gifts on the Council’s behalf, particularly if it could cause embarrassment or offence not to do so. An example could be a gift from representatives of a twin town or another organisation visiting the area. In such circumstances, you would be required to accept the gift on behalf of the Council and to pass it to the appropriate officer. </a:t>
            </a:r>
          </a:p>
          <a:p>
            <a:endParaRPr lang="en-GB" dirty="0"/>
          </a:p>
          <a:p>
            <a:r>
              <a:rPr lang="en-GB" dirty="0"/>
              <a:t>You are required to advise your Council’s Monitoring Officer promptly if you are offered (but refuse) any gift or hospitality of any significant value and / or if you are offered any gift or hospitality from the same source on a repeated basis. This is so the Council can monitor the situation and take action if appropriate.</a:t>
            </a:r>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8</a:t>
            </a:fld>
            <a:endParaRPr lang="en-GB" dirty="0"/>
          </a:p>
        </p:txBody>
      </p:sp>
    </p:spTree>
    <p:extLst>
      <p:ext uri="{BB962C8B-B14F-4D97-AF65-F5344CB8AC3E}">
        <p14:creationId xmlns:p14="http://schemas.microsoft.com/office/powerpoint/2010/main" val="699372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Confidentiality</a:t>
            </a:r>
            <a:r>
              <a:rPr lang="en-GB" dirty="0"/>
              <a:t>. The Code provides that you are not allowed to disclose confidential information, or information which reasonably should be regarded as being of a confidential or of a private nature, without the express consent of a person or body authorised to give such consent.  If you cannot obtain such express consent, you should assume it is not given.</a:t>
            </a:r>
          </a:p>
          <a:p>
            <a:endParaRPr lang="en-GB" dirty="0"/>
          </a:p>
          <a:p>
            <a:r>
              <a:rPr lang="en-GB" dirty="0"/>
              <a:t>The Code makes it clear that confidential information is not just information deemed to be confidential by statute. It notes that such information can also include discussions, documents and information which is not yet public or which is never intended to be public.</a:t>
            </a:r>
          </a:p>
          <a:p>
            <a:endParaRPr lang="en-GB" dirty="0"/>
          </a:p>
          <a:p>
            <a:r>
              <a:rPr lang="en-GB" dirty="0"/>
              <a:t>Paragraph 3.23 states that you are only to use confidential information to undertake your duties as a councillor. It must not be used in any way for personal or party-political advantage or to discredit the council (even if you are of the view that the information should be publicly available).</a:t>
            </a:r>
          </a:p>
          <a:p>
            <a:endParaRPr lang="en-GB" dirty="0"/>
          </a:p>
          <a:p>
            <a:r>
              <a:rPr lang="en-GB" dirty="0"/>
              <a:t>Sometimes confidentiality is a matter of timing, in that information may be released into the public domain at a later stage. However, you must respect the requirement for confidentiality even if you consider that the information should be released at an earlier stage.</a:t>
            </a:r>
          </a:p>
          <a:p>
            <a:endParaRPr lang="en-GB" dirty="0"/>
          </a:p>
          <a:p>
            <a:r>
              <a:rPr lang="en-GB" dirty="0"/>
              <a:t>You should seek advice if you are in any doubt as to whether any documents, information or advice are confidential, particularly if you are intending to disclose their contents to any outside body or individual. </a:t>
            </a:r>
          </a:p>
          <a:p>
            <a:endParaRPr lang="en-GB" dirty="0"/>
          </a:p>
          <a:p>
            <a:endParaRPr lang="en-GB" dirty="0"/>
          </a:p>
        </p:txBody>
      </p:sp>
      <p:sp>
        <p:nvSpPr>
          <p:cNvPr id="4" name="Slide Number Placeholder 3"/>
          <p:cNvSpPr>
            <a:spLocks noGrp="1"/>
          </p:cNvSpPr>
          <p:nvPr>
            <p:ph type="sldNum" sz="quarter" idx="5"/>
          </p:nvPr>
        </p:nvSpPr>
        <p:spPr/>
        <p:txBody>
          <a:bodyPr/>
          <a:lstStyle/>
          <a:p>
            <a:fld id="{A4258B54-C63B-4925-A69B-E90D3878C3C5}" type="slidenum">
              <a:rPr lang="en-GB" smtClean="0"/>
              <a:t>9</a:t>
            </a:fld>
            <a:endParaRPr lang="en-GB" dirty="0"/>
          </a:p>
        </p:txBody>
      </p:sp>
    </p:spTree>
    <p:extLst>
      <p:ext uri="{BB962C8B-B14F-4D97-AF65-F5344CB8AC3E}">
        <p14:creationId xmlns:p14="http://schemas.microsoft.com/office/powerpoint/2010/main" val="9439992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65528" y="0"/>
            <a:ext cx="6353549" cy="6858000"/>
          </a:xfrm>
          <a:prstGeom prst="rect">
            <a:avLst/>
          </a:prstGeom>
          <a:solidFill>
            <a:srgbClr val="8B1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p:cNvSpPr>
            <a:spLocks noGrp="1"/>
          </p:cNvSpPr>
          <p:nvPr>
            <p:ph type="ctrTitle"/>
          </p:nvPr>
        </p:nvSpPr>
        <p:spPr>
          <a:xfrm>
            <a:off x="0" y="1886628"/>
            <a:ext cx="6288021" cy="2170345"/>
          </a:xfrm>
        </p:spPr>
        <p:txBody>
          <a:bodyPr/>
          <a:lstStyle>
            <a:lvl1pPr>
              <a:defRPr>
                <a:solidFill>
                  <a:srgbClr val="131F4B"/>
                </a:solidFill>
              </a:defRPr>
            </a:lvl1pPr>
          </a:lstStyle>
          <a:p>
            <a:r>
              <a:rPr lang="en-US"/>
              <a:t>Click to edit Master title style</a:t>
            </a:r>
            <a:endParaRPr lang="en-GB" dirty="0"/>
          </a:p>
        </p:txBody>
      </p:sp>
      <p:sp>
        <p:nvSpPr>
          <p:cNvPr id="3" name="Subtitle 2"/>
          <p:cNvSpPr>
            <a:spLocks noGrp="1"/>
          </p:cNvSpPr>
          <p:nvPr>
            <p:ph type="subTitle" idx="1"/>
          </p:nvPr>
        </p:nvSpPr>
        <p:spPr>
          <a:xfrm>
            <a:off x="6288021" y="3886200"/>
            <a:ext cx="5903979" cy="1752600"/>
          </a:xfrm>
        </p:spPr>
        <p:txBody>
          <a:bodyPr/>
          <a:lstStyle>
            <a:lvl1pPr marL="0" indent="0" algn="ctr">
              <a:buNone/>
              <a:defRPr>
                <a:solidFill>
                  <a:srgbClr val="131F4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5" name="Picture 4">
            <a:extLst>
              <a:ext uri="{FF2B5EF4-FFF2-40B4-BE49-F238E27FC236}">
                <a16:creationId xmlns:a16="http://schemas.microsoft.com/office/drawing/2014/main" id="{31A8A5DE-9CF3-45A6-BD90-2285A5E865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3130" y="188640"/>
            <a:ext cx="3413760" cy="1472184"/>
          </a:xfrm>
          <a:prstGeom prst="rect">
            <a:avLst/>
          </a:prstGeom>
        </p:spPr>
      </p:pic>
    </p:spTree>
    <p:extLst>
      <p:ext uri="{BB962C8B-B14F-4D97-AF65-F5344CB8AC3E}">
        <p14:creationId xmlns:p14="http://schemas.microsoft.com/office/powerpoint/2010/main" val="3676096601"/>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6" name="Picture 2" descr="G:\4 - Office Management\Stationery\SCS Logos\STD COMM roundel 2 red.jpg"/>
          <p:cNvPicPr>
            <a:picLocks noChangeAspect="1" noChangeArrowheads="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11000"/>
                    </a14:imgEffect>
                    <a14:imgEffect>
                      <a14:colorTemperature colorTemp="6625"/>
                    </a14:imgEffect>
                    <a14:imgEffect>
                      <a14:saturation sat="0"/>
                    </a14:imgEffect>
                    <a14:imgEffect>
                      <a14:brightnessContrast bright="44000" contrast="42000"/>
                    </a14:imgEffect>
                  </a14:imgLayer>
                </a14:imgProps>
              </a:ext>
              <a:ext uri="{28A0092B-C50C-407E-A947-70E740481C1C}">
                <a14:useLocalDpi xmlns:a14="http://schemas.microsoft.com/office/drawing/2010/main" val="0"/>
              </a:ext>
            </a:extLst>
          </a:blip>
          <a:srcRect l="12116" t="3354" r="50000" b="3839"/>
          <a:stretch/>
        </p:blipFill>
        <p:spPr bwMode="auto">
          <a:xfrm>
            <a:off x="8904312" y="0"/>
            <a:ext cx="3287688"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65528" y="0"/>
            <a:ext cx="1360995" cy="6858000"/>
          </a:xfrm>
          <a:prstGeom prst="rect">
            <a:avLst/>
          </a:prstGeom>
          <a:solidFill>
            <a:srgbClr val="8B1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p:cNvSpPr>
            <a:spLocks noGrp="1"/>
          </p:cNvSpPr>
          <p:nvPr>
            <p:ph type="title"/>
          </p:nvPr>
        </p:nvSpPr>
        <p:spPr>
          <a:xfrm>
            <a:off x="1391478" y="274638"/>
            <a:ext cx="10286933" cy="1143000"/>
          </a:xfrm>
        </p:spPr>
        <p:txBody>
          <a:bodyPr/>
          <a:lstStyle>
            <a:lvl1pPr algn="l">
              <a:defRPr b="1">
                <a:solidFill>
                  <a:srgbClr val="131F4B"/>
                </a:solidFill>
              </a:defRPr>
            </a:lvl1pPr>
          </a:lstStyle>
          <a:p>
            <a:r>
              <a:rPr lang="en-US"/>
              <a:t>Click to edit Master title style</a:t>
            </a:r>
            <a:endParaRPr lang="en-GB" dirty="0"/>
          </a:p>
        </p:txBody>
      </p:sp>
      <p:sp>
        <p:nvSpPr>
          <p:cNvPr id="3" name="Content Placeholder 2"/>
          <p:cNvSpPr>
            <a:spLocks noGrp="1"/>
          </p:cNvSpPr>
          <p:nvPr>
            <p:ph idx="1"/>
          </p:nvPr>
        </p:nvSpPr>
        <p:spPr>
          <a:xfrm>
            <a:off x="1391658" y="1412776"/>
            <a:ext cx="10286933" cy="5040560"/>
          </a:xfrm>
        </p:spPr>
        <p:txBody>
          <a:bodyPr/>
          <a:lstStyle>
            <a:lvl1pPr>
              <a:defRPr baseline="0">
                <a:solidFill>
                  <a:srgbClr val="7030A0"/>
                </a:solidFill>
              </a:defRPr>
            </a:lvl1pPr>
            <a:lvl2pPr>
              <a:defRPr>
                <a:solidFill>
                  <a:srgbClr val="131F4B"/>
                </a:solidFill>
              </a:defRPr>
            </a:lvl2pPr>
            <a:lvl3pPr>
              <a:defRPr>
                <a:solidFill>
                  <a:srgbClr val="131F4B"/>
                </a:solidFill>
              </a:defRPr>
            </a:lvl3pPr>
            <a:lvl4pPr>
              <a:defRPr>
                <a:solidFill>
                  <a:srgbClr val="131F4B"/>
                </a:solidFill>
              </a:defRPr>
            </a:lvl4pPr>
            <a:lvl5pPr>
              <a:defRPr>
                <a:solidFill>
                  <a:srgbClr val="131F4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5008517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FBD32BC-B26A-4FAA-9A0A-535AFB6E7580}" type="slidenum">
              <a:rPr lang="en-GB" smtClean="0"/>
              <a:t>‹#›</a:t>
            </a:fld>
            <a:endParaRPr lang="en-GB" dirty="0"/>
          </a:p>
        </p:txBody>
      </p:sp>
      <p:sp>
        <p:nvSpPr>
          <p:cNvPr id="9" name="Rectangle 8"/>
          <p:cNvSpPr/>
          <p:nvPr/>
        </p:nvSpPr>
        <p:spPr>
          <a:xfrm>
            <a:off x="-65528" y="0"/>
            <a:ext cx="1360995" cy="6858000"/>
          </a:xfrm>
          <a:prstGeom prst="rect">
            <a:avLst/>
          </a:prstGeom>
          <a:solidFill>
            <a:srgbClr val="8B1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3" name="Text Placeholder 2"/>
          <p:cNvSpPr>
            <a:spLocks noGrp="1"/>
          </p:cNvSpPr>
          <p:nvPr>
            <p:ph type="body" idx="1"/>
          </p:nvPr>
        </p:nvSpPr>
        <p:spPr>
          <a:xfrm>
            <a:off x="1295466" y="2906713"/>
            <a:ext cx="1003081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 name="Title 1"/>
          <p:cNvSpPr>
            <a:spLocks noGrp="1"/>
          </p:cNvSpPr>
          <p:nvPr>
            <p:ph type="title"/>
          </p:nvPr>
        </p:nvSpPr>
        <p:spPr>
          <a:xfrm>
            <a:off x="1295466" y="4406901"/>
            <a:ext cx="10030817" cy="1362075"/>
          </a:xfrm>
        </p:spPr>
        <p:txBody>
          <a:bodyPr anchor="t"/>
          <a:lstStyle>
            <a:lvl1pPr algn="l">
              <a:defRPr sz="4000" b="1" cap="all">
                <a:solidFill>
                  <a:srgbClr val="131F4B"/>
                </a:solidFill>
              </a:defRPr>
            </a:lvl1pPr>
          </a:lstStyle>
          <a:p>
            <a:r>
              <a:rPr lang="en-US"/>
              <a:t>Click to edit Master title style</a:t>
            </a:r>
            <a:endParaRPr lang="en-GB" dirty="0"/>
          </a:p>
        </p:txBody>
      </p:sp>
      <p:pic>
        <p:nvPicPr>
          <p:cNvPr id="8" name="Picture 2" descr="G:\4 - Office Management\Stationery\SCS Logos\STD COMM roundel 2 red.jpg">
            <a:extLst>
              <a:ext uri="{FF2B5EF4-FFF2-40B4-BE49-F238E27FC236}">
                <a16:creationId xmlns:a16="http://schemas.microsoft.com/office/drawing/2014/main" id="{C905F332-46E3-4BCA-B32B-57A96E4E6A80}"/>
              </a:ext>
            </a:extLst>
          </p:cNvPr>
          <p:cNvPicPr>
            <a:picLocks noChangeAspect="1" noChangeArrowheads="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11000"/>
                    </a14:imgEffect>
                    <a14:imgEffect>
                      <a14:colorTemperature colorTemp="6625"/>
                    </a14:imgEffect>
                    <a14:imgEffect>
                      <a14:saturation sat="0"/>
                    </a14:imgEffect>
                    <a14:imgEffect>
                      <a14:brightnessContrast bright="44000" contrast="42000"/>
                    </a14:imgEffect>
                  </a14:imgLayer>
                </a14:imgProps>
              </a:ext>
              <a:ext uri="{28A0092B-C50C-407E-A947-70E740481C1C}">
                <a14:useLocalDpi xmlns:a14="http://schemas.microsoft.com/office/drawing/2010/main" val="0"/>
              </a:ext>
            </a:extLst>
          </a:blip>
          <a:srcRect l="12116" t="3354" r="50000" b="3839"/>
          <a:stretch/>
        </p:blipFill>
        <p:spPr bwMode="auto">
          <a:xfrm>
            <a:off x="8904312" y="0"/>
            <a:ext cx="3287688" cy="6858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57693"/>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77686" y="1600201"/>
            <a:ext cx="5088565" cy="4525963"/>
          </a:xfrm>
        </p:spPr>
        <p:txBody>
          <a:bodyPr/>
          <a:lstStyle>
            <a:lvl1pPr>
              <a:defRPr sz="2800" baseline="0">
                <a:solidFill>
                  <a:srgbClr val="7030A0"/>
                </a:solidFill>
              </a:defRPr>
            </a:lvl1pPr>
            <a:lvl2pPr>
              <a:defRPr sz="2400">
                <a:solidFill>
                  <a:srgbClr val="131F4B"/>
                </a:solidFill>
              </a:defRPr>
            </a:lvl2pPr>
            <a:lvl3pPr>
              <a:defRPr sz="2000">
                <a:solidFill>
                  <a:srgbClr val="131F4B"/>
                </a:solidFill>
              </a:defRPr>
            </a:lvl3pPr>
            <a:lvl4pPr>
              <a:defRPr sz="1800">
                <a:solidFill>
                  <a:srgbClr val="131F4B"/>
                </a:solidFill>
              </a:defRPr>
            </a:lvl4pPr>
            <a:lvl5pPr>
              <a:defRPr sz="1800">
                <a:solidFill>
                  <a:srgbClr val="131F4B"/>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p:txBody>
          <a:bodyPr/>
          <a:lstStyle/>
          <a:p>
            <a:fld id="{3FBD32BC-B26A-4FAA-9A0A-535AFB6E7580}" type="slidenum">
              <a:rPr lang="en-GB" smtClean="0"/>
              <a:t>‹#›</a:t>
            </a:fld>
            <a:endParaRPr lang="en-GB" dirty="0"/>
          </a:p>
        </p:txBody>
      </p:sp>
      <p:sp>
        <p:nvSpPr>
          <p:cNvPr id="10" name="Rectangle 9"/>
          <p:cNvSpPr/>
          <p:nvPr/>
        </p:nvSpPr>
        <p:spPr>
          <a:xfrm>
            <a:off x="-65528" y="0"/>
            <a:ext cx="1360995" cy="6858000"/>
          </a:xfrm>
          <a:prstGeom prst="rect">
            <a:avLst/>
          </a:prstGeom>
          <a:solidFill>
            <a:srgbClr val="8B16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4" name="Content Placeholder 3"/>
          <p:cNvSpPr>
            <a:spLocks noGrp="1"/>
          </p:cNvSpPr>
          <p:nvPr>
            <p:ph sz="half" idx="2"/>
          </p:nvPr>
        </p:nvSpPr>
        <p:spPr>
          <a:xfrm>
            <a:off x="6946304" y="1600201"/>
            <a:ext cx="4718315" cy="4525963"/>
          </a:xfrm>
        </p:spPr>
        <p:txBody>
          <a:bodyPr/>
          <a:lstStyle>
            <a:lvl1pPr>
              <a:defRPr sz="2800" baseline="0">
                <a:solidFill>
                  <a:srgbClr val="7030A0"/>
                </a:solidFill>
              </a:defRPr>
            </a:lvl1pPr>
            <a:lvl2pPr>
              <a:defRPr sz="2400">
                <a:solidFill>
                  <a:srgbClr val="131F4B"/>
                </a:solidFill>
              </a:defRPr>
            </a:lvl2pPr>
            <a:lvl3pPr>
              <a:defRPr sz="2000">
                <a:solidFill>
                  <a:srgbClr val="131F4B"/>
                </a:solidFill>
              </a:defRPr>
            </a:lvl3pPr>
            <a:lvl4pPr>
              <a:defRPr sz="1800">
                <a:solidFill>
                  <a:srgbClr val="131F4B"/>
                </a:solidFill>
              </a:defRPr>
            </a:lvl4pPr>
            <a:lvl5pPr>
              <a:defRPr sz="1800">
                <a:solidFill>
                  <a:srgbClr val="131F4B"/>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a:xfrm>
            <a:off x="1377686" y="274638"/>
            <a:ext cx="10286933" cy="1143000"/>
          </a:xfrm>
        </p:spPr>
        <p:txBody>
          <a:bodyPr/>
          <a:lstStyle>
            <a:lvl1pPr algn="l">
              <a:defRPr b="1">
                <a:solidFill>
                  <a:srgbClr val="131F4B"/>
                </a:solidFill>
              </a:defRPr>
            </a:lvl1pPr>
          </a:lstStyle>
          <a:p>
            <a:r>
              <a:rPr lang="en-US"/>
              <a:t>Click to edit Master title style</a:t>
            </a:r>
            <a:endParaRPr lang="en-GB" dirty="0"/>
          </a:p>
        </p:txBody>
      </p:sp>
      <p:pic>
        <p:nvPicPr>
          <p:cNvPr id="11" name="Picture 2" descr="G:\4 - Office Management\Stationery\SCS Logos\STD COMM roundel 2 red.jpg">
            <a:extLst>
              <a:ext uri="{FF2B5EF4-FFF2-40B4-BE49-F238E27FC236}">
                <a16:creationId xmlns:a16="http://schemas.microsoft.com/office/drawing/2014/main" id="{DC8577A5-1B52-4A86-B341-3A7701CC0E70}"/>
              </a:ext>
            </a:extLst>
          </p:cNvPr>
          <p:cNvPicPr>
            <a:picLocks noChangeAspect="1" noChangeArrowheads="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11000"/>
                    </a14:imgEffect>
                    <a14:imgEffect>
                      <a14:colorTemperature colorTemp="6625"/>
                    </a14:imgEffect>
                    <a14:imgEffect>
                      <a14:saturation sat="0"/>
                    </a14:imgEffect>
                    <a14:imgEffect>
                      <a14:brightnessContrast bright="44000" contrast="42000"/>
                    </a14:imgEffect>
                  </a14:imgLayer>
                </a14:imgProps>
              </a:ext>
              <a:ext uri="{28A0092B-C50C-407E-A947-70E740481C1C}">
                <a14:useLocalDpi xmlns:a14="http://schemas.microsoft.com/office/drawing/2010/main" val="0"/>
              </a:ext>
            </a:extLst>
          </a:blip>
          <a:srcRect l="12116" t="3354" r="50000" b="3839"/>
          <a:stretch/>
        </p:blipFill>
        <p:spPr bwMode="auto">
          <a:xfrm>
            <a:off x="8904312" y="0"/>
            <a:ext cx="3287688" cy="6858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17518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9E1B7A-4591-44A9-BB4E-637AE63C8190}" type="datetimeFigureOut">
              <a:rPr lang="en-GB" smtClean="0"/>
              <a:t>04/05/2022</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BD32BC-B26A-4FAA-9A0A-535AFB6E7580}" type="slidenum">
              <a:rPr lang="en-GB" smtClean="0"/>
              <a:t>‹#›</a:t>
            </a:fld>
            <a:endParaRPr lang="en-GB" dirty="0"/>
          </a:p>
        </p:txBody>
      </p:sp>
    </p:spTree>
    <p:extLst>
      <p:ext uri="{BB962C8B-B14F-4D97-AF65-F5344CB8AC3E}">
        <p14:creationId xmlns:p14="http://schemas.microsoft.com/office/powerpoint/2010/main" val="7312608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21EC2-894D-4261-8923-3B537BF8855B}"/>
              </a:ext>
            </a:extLst>
          </p:cNvPr>
          <p:cNvSpPr>
            <a:spLocks noGrp="1"/>
          </p:cNvSpPr>
          <p:nvPr>
            <p:ph type="ctrTitle"/>
          </p:nvPr>
        </p:nvSpPr>
        <p:spPr>
          <a:xfrm>
            <a:off x="0" y="704538"/>
            <a:ext cx="6288021" cy="5486400"/>
          </a:xfrm>
        </p:spPr>
        <p:txBody>
          <a:bodyPr>
            <a:normAutofit/>
          </a:bodyPr>
          <a:lstStyle/>
          <a:p>
            <a:r>
              <a:rPr lang="en-GB" sz="6700" dirty="0">
                <a:solidFill>
                  <a:schemeClr val="bg1"/>
                </a:solidFill>
              </a:rPr>
              <a:t>COUNCILLORS’ CODE OF CONDUCT</a:t>
            </a:r>
            <a:br>
              <a:rPr lang="en-GB" sz="2800" dirty="0">
                <a:solidFill>
                  <a:schemeClr val="bg1"/>
                </a:solidFill>
              </a:rPr>
            </a:br>
            <a:endParaRPr lang="en-GB" sz="3200" dirty="0"/>
          </a:p>
        </p:txBody>
      </p:sp>
      <p:sp>
        <p:nvSpPr>
          <p:cNvPr id="3" name="Subtitle 2">
            <a:extLst>
              <a:ext uri="{FF2B5EF4-FFF2-40B4-BE49-F238E27FC236}">
                <a16:creationId xmlns:a16="http://schemas.microsoft.com/office/drawing/2014/main" id="{FE38C2BC-58D2-40C6-8F5B-A843E19A4026}"/>
              </a:ext>
            </a:extLst>
          </p:cNvPr>
          <p:cNvSpPr>
            <a:spLocks noGrp="1"/>
          </p:cNvSpPr>
          <p:nvPr>
            <p:ph type="subTitle" idx="1"/>
          </p:nvPr>
        </p:nvSpPr>
        <p:spPr>
          <a:xfrm>
            <a:off x="6288021" y="1543986"/>
            <a:ext cx="5903979" cy="4812632"/>
          </a:xfrm>
        </p:spPr>
        <p:txBody>
          <a:bodyPr>
            <a:normAutofit/>
          </a:bodyPr>
          <a:lstStyle/>
          <a:p>
            <a:pPr>
              <a:spcBef>
                <a:spcPts val="0"/>
              </a:spcBef>
            </a:pPr>
            <a:endParaRPr lang="en-GB" sz="4800" dirty="0">
              <a:solidFill>
                <a:schemeClr val="tx1"/>
              </a:solidFill>
            </a:endParaRPr>
          </a:p>
          <a:p>
            <a:pPr>
              <a:spcBef>
                <a:spcPts val="0"/>
              </a:spcBef>
            </a:pPr>
            <a:r>
              <a:rPr lang="en-GB" sz="5400" b="1" dirty="0">
                <a:solidFill>
                  <a:schemeClr val="tx1"/>
                </a:solidFill>
              </a:rPr>
              <a:t>Lorna Johnston</a:t>
            </a:r>
          </a:p>
          <a:p>
            <a:pPr>
              <a:spcBef>
                <a:spcPts val="0"/>
              </a:spcBef>
            </a:pPr>
            <a:r>
              <a:rPr lang="en-GB" sz="5400" b="1" dirty="0">
                <a:solidFill>
                  <a:schemeClr val="tx1"/>
                </a:solidFill>
              </a:rPr>
              <a:t>Executive Director</a:t>
            </a:r>
          </a:p>
          <a:p>
            <a:pPr>
              <a:spcBef>
                <a:spcPts val="0"/>
              </a:spcBef>
            </a:pPr>
            <a:endParaRPr lang="en-GB" sz="3600" dirty="0">
              <a:solidFill>
                <a:schemeClr val="tx1"/>
              </a:solidFill>
            </a:endParaRPr>
          </a:p>
          <a:p>
            <a:pPr>
              <a:spcBef>
                <a:spcPts val="0"/>
              </a:spcBef>
            </a:pPr>
            <a:r>
              <a:rPr lang="en-GB" sz="3600" dirty="0">
                <a:solidFill>
                  <a:schemeClr val="tx1"/>
                </a:solidFill>
              </a:rPr>
              <a:t>April 2022</a:t>
            </a:r>
          </a:p>
          <a:p>
            <a:pPr>
              <a:spcBef>
                <a:spcPts val="0"/>
              </a:spcBef>
            </a:pPr>
            <a:endParaRPr lang="en-GB" sz="4400" dirty="0">
              <a:solidFill>
                <a:schemeClr val="tx1"/>
              </a:solidFill>
              <a:highlight>
                <a:srgbClr val="FFFF00"/>
              </a:highlight>
            </a:endParaRPr>
          </a:p>
        </p:txBody>
      </p:sp>
    </p:spTree>
    <p:extLst>
      <p:ext uri="{BB962C8B-B14F-4D97-AF65-F5344CB8AC3E}">
        <p14:creationId xmlns:p14="http://schemas.microsoft.com/office/powerpoint/2010/main" val="227572228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F91BF-BAEA-4735-82B9-560AAD46D5DA}"/>
              </a:ext>
            </a:extLst>
          </p:cNvPr>
          <p:cNvSpPr>
            <a:spLocks noGrp="1"/>
          </p:cNvSpPr>
          <p:nvPr>
            <p:ph type="title"/>
          </p:nvPr>
        </p:nvSpPr>
        <p:spPr/>
        <p:txBody>
          <a:bodyPr/>
          <a:lstStyle/>
          <a:p>
            <a:r>
              <a:rPr lang="en-GB" dirty="0"/>
              <a:t>3. General Conduct cont.</a:t>
            </a:r>
          </a:p>
        </p:txBody>
      </p:sp>
      <p:sp>
        <p:nvSpPr>
          <p:cNvPr id="3" name="Content Placeholder 2">
            <a:extLst>
              <a:ext uri="{FF2B5EF4-FFF2-40B4-BE49-F238E27FC236}">
                <a16:creationId xmlns:a16="http://schemas.microsoft.com/office/drawing/2014/main" id="{3586416C-F785-4620-A942-D1DEC4F5E223}"/>
              </a:ext>
            </a:extLst>
          </p:cNvPr>
          <p:cNvSpPr>
            <a:spLocks noGrp="1"/>
          </p:cNvSpPr>
          <p:nvPr>
            <p:ph idx="1"/>
          </p:nvPr>
        </p:nvSpPr>
        <p:spPr>
          <a:xfrm>
            <a:off x="1965368" y="1430546"/>
            <a:ext cx="9779924" cy="5040560"/>
          </a:xfrm>
        </p:spPr>
        <p:txBody>
          <a:bodyPr>
            <a:normAutofit fontScale="92500" lnSpcReduction="10000"/>
          </a:bodyPr>
          <a:lstStyle/>
          <a:p>
            <a:pPr marL="0" indent="0">
              <a:buNone/>
            </a:pPr>
            <a:r>
              <a:rPr lang="en-GB" sz="4000" b="1" dirty="0">
                <a:solidFill>
                  <a:srgbClr val="002060"/>
                </a:solidFill>
              </a:rPr>
              <a:t>Use of Council Resources</a:t>
            </a:r>
          </a:p>
          <a:p>
            <a:r>
              <a:rPr lang="en-GB" dirty="0">
                <a:solidFill>
                  <a:srgbClr val="002060"/>
                </a:solidFill>
              </a:rPr>
              <a:t>Not use, or in any way enable others to use, council resources:</a:t>
            </a:r>
          </a:p>
          <a:p>
            <a:pPr marL="0" indent="0">
              <a:buNone/>
            </a:pPr>
            <a:r>
              <a:rPr lang="en-GB" dirty="0">
                <a:solidFill>
                  <a:srgbClr val="002060"/>
                </a:solidFill>
              </a:rPr>
              <a:t>	a) imprudently; b) unlawfully; c) for any party political 	or campaigning activities; or d) improperly</a:t>
            </a:r>
          </a:p>
          <a:p>
            <a:pPr marL="0" indent="0">
              <a:buNone/>
            </a:pPr>
            <a:r>
              <a:rPr lang="en-GB" sz="4000" b="1" dirty="0">
                <a:solidFill>
                  <a:srgbClr val="002060"/>
                </a:solidFill>
              </a:rPr>
              <a:t>Preferential Treatment</a:t>
            </a:r>
          </a:p>
          <a:p>
            <a:r>
              <a:rPr lang="en-GB" dirty="0">
                <a:solidFill>
                  <a:srgbClr val="002060"/>
                </a:solidFill>
              </a:rPr>
              <a:t>Not use, or attempt to use, position or influence as a councillor to:</a:t>
            </a:r>
          </a:p>
          <a:p>
            <a:pPr marL="0" indent="0">
              <a:buNone/>
            </a:pPr>
            <a:r>
              <a:rPr lang="en-GB" dirty="0">
                <a:solidFill>
                  <a:srgbClr val="002060"/>
                </a:solidFill>
              </a:rPr>
              <a:t>	a) improperly gain advantage; b) avoid a disadvantage; </a:t>
            </a:r>
          </a:p>
          <a:p>
            <a:pPr marL="0" indent="0">
              <a:buNone/>
            </a:pPr>
            <a:r>
              <a:rPr lang="en-GB" dirty="0">
                <a:solidFill>
                  <a:srgbClr val="002060"/>
                </a:solidFill>
              </a:rPr>
              <a:t> 	c) improperly seek preferential treatment or access</a:t>
            </a:r>
          </a:p>
          <a:p>
            <a:pPr marL="0" indent="0">
              <a:buNone/>
            </a:pPr>
            <a:endParaRPr lang="en-GB" sz="4000" b="1" dirty="0">
              <a:solidFill>
                <a:srgbClr val="002060"/>
              </a:solidFill>
            </a:endParaRPr>
          </a:p>
        </p:txBody>
      </p:sp>
    </p:spTree>
    <p:extLst>
      <p:ext uri="{BB962C8B-B14F-4D97-AF65-F5344CB8AC3E}">
        <p14:creationId xmlns:p14="http://schemas.microsoft.com/office/powerpoint/2010/main" val="226508755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4FCD-681C-429E-88F7-1738935F4414}"/>
              </a:ext>
            </a:extLst>
          </p:cNvPr>
          <p:cNvSpPr>
            <a:spLocks noGrp="1"/>
          </p:cNvSpPr>
          <p:nvPr>
            <p:ph type="title"/>
          </p:nvPr>
        </p:nvSpPr>
        <p:spPr/>
        <p:txBody>
          <a:bodyPr/>
          <a:lstStyle/>
          <a:p>
            <a:r>
              <a:rPr lang="en-GB" dirty="0"/>
              <a:t>4. Registration of Interests</a:t>
            </a:r>
          </a:p>
        </p:txBody>
      </p:sp>
      <p:sp>
        <p:nvSpPr>
          <p:cNvPr id="3" name="Content Placeholder 2">
            <a:extLst>
              <a:ext uri="{FF2B5EF4-FFF2-40B4-BE49-F238E27FC236}">
                <a16:creationId xmlns:a16="http://schemas.microsoft.com/office/drawing/2014/main" id="{CF87DA48-5FEA-4EB7-9987-539D4F0F2408}"/>
              </a:ext>
            </a:extLst>
          </p:cNvPr>
          <p:cNvSpPr>
            <a:spLocks noGrp="1"/>
          </p:cNvSpPr>
          <p:nvPr>
            <p:ph idx="1"/>
          </p:nvPr>
        </p:nvSpPr>
        <p:spPr>
          <a:xfrm>
            <a:off x="1663990" y="1417638"/>
            <a:ext cx="10286933" cy="5440362"/>
          </a:xfrm>
        </p:spPr>
        <p:txBody>
          <a:bodyPr>
            <a:normAutofit/>
          </a:bodyPr>
          <a:lstStyle/>
          <a:p>
            <a:pPr marL="0" indent="0">
              <a:buNone/>
            </a:pPr>
            <a:r>
              <a:rPr lang="en-GB" dirty="0">
                <a:solidFill>
                  <a:srgbClr val="002060"/>
                </a:solidFill>
              </a:rPr>
              <a:t>The Ethical Standards in Public Life etc. (Scotland) Act 2000 (Register of Interests) Regulations 2003, as amended in 2021</a:t>
            </a:r>
          </a:p>
          <a:p>
            <a:pPr marL="0" indent="0">
              <a:buNone/>
            </a:pPr>
            <a:r>
              <a:rPr lang="en-GB" dirty="0">
                <a:solidFill>
                  <a:srgbClr val="002060"/>
                </a:solidFill>
              </a:rPr>
              <a:t> </a:t>
            </a:r>
          </a:p>
          <a:p>
            <a:r>
              <a:rPr lang="en-GB" dirty="0">
                <a:solidFill>
                  <a:srgbClr val="002060"/>
                </a:solidFill>
              </a:rPr>
              <a:t>Category 1: Remuneration</a:t>
            </a:r>
          </a:p>
          <a:p>
            <a:r>
              <a:rPr lang="en-GB" dirty="0">
                <a:solidFill>
                  <a:srgbClr val="002060"/>
                </a:solidFill>
              </a:rPr>
              <a:t>Category 2: Other Roles</a:t>
            </a:r>
          </a:p>
          <a:p>
            <a:r>
              <a:rPr lang="en-GB" dirty="0">
                <a:solidFill>
                  <a:srgbClr val="002060"/>
                </a:solidFill>
              </a:rPr>
              <a:t>Category 3: Contracts</a:t>
            </a:r>
          </a:p>
          <a:p>
            <a:r>
              <a:rPr lang="en-GB" dirty="0">
                <a:solidFill>
                  <a:srgbClr val="002060"/>
                </a:solidFill>
              </a:rPr>
              <a:t>Category 4: Election Expenses</a:t>
            </a:r>
          </a:p>
          <a:p>
            <a:pPr marL="0" indent="0">
              <a:buNone/>
            </a:pPr>
            <a:endParaRPr lang="en-GB" dirty="0"/>
          </a:p>
        </p:txBody>
      </p:sp>
    </p:spTree>
    <p:extLst>
      <p:ext uri="{BB962C8B-B14F-4D97-AF65-F5344CB8AC3E}">
        <p14:creationId xmlns:p14="http://schemas.microsoft.com/office/powerpoint/2010/main" val="290286791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8C27-E19D-4188-BC9E-FB44999A97DD}"/>
              </a:ext>
            </a:extLst>
          </p:cNvPr>
          <p:cNvSpPr>
            <a:spLocks noGrp="1"/>
          </p:cNvSpPr>
          <p:nvPr>
            <p:ph type="title"/>
          </p:nvPr>
        </p:nvSpPr>
        <p:spPr/>
        <p:txBody>
          <a:bodyPr/>
          <a:lstStyle/>
          <a:p>
            <a:r>
              <a:rPr lang="en-GB" dirty="0"/>
              <a:t>4. Registration of Interests cont.</a:t>
            </a:r>
          </a:p>
        </p:txBody>
      </p:sp>
      <p:sp>
        <p:nvSpPr>
          <p:cNvPr id="3" name="Content Placeholder 2">
            <a:extLst>
              <a:ext uri="{FF2B5EF4-FFF2-40B4-BE49-F238E27FC236}">
                <a16:creationId xmlns:a16="http://schemas.microsoft.com/office/drawing/2014/main" id="{205428C0-6D8D-4A1F-B11E-59CB9DF9461C}"/>
              </a:ext>
            </a:extLst>
          </p:cNvPr>
          <p:cNvSpPr>
            <a:spLocks noGrp="1"/>
          </p:cNvSpPr>
          <p:nvPr>
            <p:ph idx="1"/>
          </p:nvPr>
        </p:nvSpPr>
        <p:spPr>
          <a:xfrm>
            <a:off x="1905068" y="1404041"/>
            <a:ext cx="10074898" cy="5179322"/>
          </a:xfrm>
        </p:spPr>
        <p:txBody>
          <a:bodyPr/>
          <a:lstStyle/>
          <a:p>
            <a:r>
              <a:rPr lang="en-GB" dirty="0">
                <a:solidFill>
                  <a:srgbClr val="002060"/>
                </a:solidFill>
              </a:rPr>
              <a:t>Category 5: Houses, Land and Buildings</a:t>
            </a:r>
          </a:p>
          <a:p>
            <a:r>
              <a:rPr lang="en-GB" dirty="0">
                <a:solidFill>
                  <a:srgbClr val="002060"/>
                </a:solidFill>
              </a:rPr>
              <a:t>Category 6: Interest in Shares and Securities. Note  ‘relevant date’</a:t>
            </a:r>
          </a:p>
          <a:p>
            <a:r>
              <a:rPr lang="en-GB" dirty="0">
                <a:solidFill>
                  <a:srgbClr val="002060"/>
                </a:solidFill>
              </a:rPr>
              <a:t>Category 7: Gifts &amp; Hospitality</a:t>
            </a:r>
          </a:p>
          <a:p>
            <a:r>
              <a:rPr lang="en-GB" dirty="0">
                <a:solidFill>
                  <a:srgbClr val="002060"/>
                </a:solidFill>
              </a:rPr>
              <a:t>Category 8: Non-Financial Interests</a:t>
            </a:r>
          </a:p>
          <a:p>
            <a:r>
              <a:rPr lang="en-GB" dirty="0">
                <a:solidFill>
                  <a:srgbClr val="002060"/>
                </a:solidFill>
              </a:rPr>
              <a:t>Category 9: Close Family Members</a:t>
            </a:r>
          </a:p>
        </p:txBody>
      </p:sp>
    </p:spTree>
    <p:extLst>
      <p:ext uri="{BB962C8B-B14F-4D97-AF65-F5344CB8AC3E}">
        <p14:creationId xmlns:p14="http://schemas.microsoft.com/office/powerpoint/2010/main" val="2221565484"/>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1E888-361E-4F67-B3CB-79C81C4848BF}"/>
              </a:ext>
            </a:extLst>
          </p:cNvPr>
          <p:cNvSpPr>
            <a:spLocks noGrp="1"/>
          </p:cNvSpPr>
          <p:nvPr>
            <p:ph type="title"/>
          </p:nvPr>
        </p:nvSpPr>
        <p:spPr/>
        <p:txBody>
          <a:bodyPr/>
          <a:lstStyle/>
          <a:p>
            <a:r>
              <a:rPr lang="en-GB" dirty="0"/>
              <a:t>5. Declarations of Interest</a:t>
            </a:r>
          </a:p>
        </p:txBody>
      </p:sp>
      <p:sp>
        <p:nvSpPr>
          <p:cNvPr id="3" name="Content Placeholder 2">
            <a:extLst>
              <a:ext uri="{FF2B5EF4-FFF2-40B4-BE49-F238E27FC236}">
                <a16:creationId xmlns:a16="http://schemas.microsoft.com/office/drawing/2014/main" id="{3D6DF753-0BC3-4BBC-9DA3-2D5D86223956}"/>
              </a:ext>
            </a:extLst>
          </p:cNvPr>
          <p:cNvSpPr>
            <a:spLocks noGrp="1"/>
          </p:cNvSpPr>
          <p:nvPr>
            <p:ph idx="1"/>
          </p:nvPr>
        </p:nvSpPr>
        <p:spPr>
          <a:xfrm>
            <a:off x="2804446" y="1417638"/>
            <a:ext cx="6583108" cy="5040560"/>
          </a:xfrm>
        </p:spPr>
        <p:txBody>
          <a:bodyPr/>
          <a:lstStyle/>
          <a:p>
            <a:pPr marL="0" indent="0" algn="ctr">
              <a:buNone/>
            </a:pPr>
            <a:r>
              <a:rPr lang="en-GB" sz="4400" b="1" dirty="0"/>
              <a:t>1. CONNECTION</a:t>
            </a:r>
          </a:p>
          <a:p>
            <a:pPr marL="0" indent="0">
              <a:buNone/>
            </a:pPr>
            <a:endParaRPr lang="en-GB" dirty="0"/>
          </a:p>
          <a:p>
            <a:pPr marL="0" indent="0">
              <a:buNone/>
            </a:pPr>
            <a:endParaRPr lang="en-GB" dirty="0"/>
          </a:p>
          <a:p>
            <a:pPr marL="0" indent="0" algn="ctr">
              <a:buNone/>
            </a:pPr>
            <a:r>
              <a:rPr lang="en-GB" sz="4400" b="1" dirty="0"/>
              <a:t>2. INTEREST</a:t>
            </a:r>
          </a:p>
          <a:p>
            <a:pPr marL="0" indent="0">
              <a:buNone/>
            </a:pPr>
            <a:endParaRPr lang="en-GB" dirty="0"/>
          </a:p>
          <a:p>
            <a:pPr marL="0" indent="0">
              <a:buNone/>
            </a:pPr>
            <a:endParaRPr lang="en-GB" dirty="0"/>
          </a:p>
          <a:p>
            <a:pPr marL="0" indent="0" algn="ctr">
              <a:buNone/>
            </a:pPr>
            <a:r>
              <a:rPr lang="en-GB" sz="4400" b="1" dirty="0"/>
              <a:t>3. PARTICIPATION</a:t>
            </a:r>
          </a:p>
        </p:txBody>
      </p:sp>
      <p:sp>
        <p:nvSpPr>
          <p:cNvPr id="4" name="Arrow: Down 3">
            <a:extLst>
              <a:ext uri="{FF2B5EF4-FFF2-40B4-BE49-F238E27FC236}">
                <a16:creationId xmlns:a16="http://schemas.microsoft.com/office/drawing/2014/main" id="{855FE998-9467-469A-AA81-64815B19F679}"/>
              </a:ext>
            </a:extLst>
          </p:cNvPr>
          <p:cNvSpPr/>
          <p:nvPr/>
        </p:nvSpPr>
        <p:spPr>
          <a:xfrm>
            <a:off x="5853684" y="227185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Arrow: Down 4">
            <a:extLst>
              <a:ext uri="{FF2B5EF4-FFF2-40B4-BE49-F238E27FC236}">
                <a16:creationId xmlns:a16="http://schemas.microsoft.com/office/drawing/2014/main" id="{64739B6B-1C2B-4E31-84DB-7CA15BC2AEA5}"/>
              </a:ext>
            </a:extLst>
          </p:cNvPr>
          <p:cNvSpPr/>
          <p:nvPr/>
        </p:nvSpPr>
        <p:spPr>
          <a:xfrm>
            <a:off x="5853684" y="426922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165124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D5997-0796-4DD4-99B6-190AA35C1D55}"/>
              </a:ext>
            </a:extLst>
          </p:cNvPr>
          <p:cNvSpPr>
            <a:spLocks noGrp="1"/>
          </p:cNvSpPr>
          <p:nvPr>
            <p:ph type="title"/>
          </p:nvPr>
        </p:nvSpPr>
        <p:spPr/>
        <p:txBody>
          <a:bodyPr/>
          <a:lstStyle/>
          <a:p>
            <a:r>
              <a:rPr lang="en-GB" dirty="0"/>
              <a:t>5. Declarations of Interest cont.</a:t>
            </a:r>
          </a:p>
        </p:txBody>
      </p:sp>
      <p:sp>
        <p:nvSpPr>
          <p:cNvPr id="3" name="Content Placeholder 2">
            <a:extLst>
              <a:ext uri="{FF2B5EF4-FFF2-40B4-BE49-F238E27FC236}">
                <a16:creationId xmlns:a16="http://schemas.microsoft.com/office/drawing/2014/main" id="{793E4E5D-4A03-455E-AE8B-A40E8A7E7B03}"/>
              </a:ext>
            </a:extLst>
          </p:cNvPr>
          <p:cNvSpPr>
            <a:spLocks noGrp="1"/>
          </p:cNvSpPr>
          <p:nvPr>
            <p:ph idx="1"/>
          </p:nvPr>
        </p:nvSpPr>
        <p:spPr>
          <a:xfrm>
            <a:off x="2014510" y="1417293"/>
            <a:ext cx="9832933" cy="5040560"/>
          </a:xfrm>
        </p:spPr>
        <p:txBody>
          <a:bodyPr/>
          <a:lstStyle/>
          <a:p>
            <a:pPr marL="514350" indent="-514350">
              <a:buAutoNum type="arabicPeriod"/>
            </a:pPr>
            <a:r>
              <a:rPr lang="en-GB" b="1" dirty="0">
                <a:solidFill>
                  <a:srgbClr val="002060"/>
                </a:solidFill>
              </a:rPr>
              <a:t>Connection</a:t>
            </a:r>
            <a:r>
              <a:rPr lang="en-GB" dirty="0">
                <a:solidFill>
                  <a:srgbClr val="002060"/>
                </a:solidFill>
              </a:rPr>
              <a:t> - three exceptions:</a:t>
            </a:r>
          </a:p>
          <a:p>
            <a:pPr marL="901700" indent="-358775"/>
            <a:r>
              <a:rPr lang="en-GB" dirty="0">
                <a:solidFill>
                  <a:srgbClr val="002060"/>
                </a:solidFill>
              </a:rPr>
              <a:t>Council tax payer, council house tenant</a:t>
            </a:r>
          </a:p>
          <a:p>
            <a:pPr marL="901700" indent="-358775"/>
            <a:r>
              <a:rPr lang="en-GB" dirty="0">
                <a:solidFill>
                  <a:srgbClr val="002060"/>
                </a:solidFill>
              </a:rPr>
              <a:t>Councillors’ remuneration, allowances, expenses, support services or pensions are being considered</a:t>
            </a:r>
          </a:p>
          <a:p>
            <a:pPr marL="901700" indent="-358775"/>
            <a:r>
              <a:rPr lang="en-GB" dirty="0">
                <a:solidFill>
                  <a:srgbClr val="002060"/>
                </a:solidFill>
              </a:rPr>
              <a:t>When nominated or appointed as council representative on outside body unless:</a:t>
            </a:r>
          </a:p>
          <a:p>
            <a:pPr marL="1338263" lvl="1" indent="-436563">
              <a:buFont typeface="Wingdings" panose="05000000000000000000" pitchFamily="2" charset="2"/>
              <a:buChar char="Ø"/>
            </a:pPr>
            <a:r>
              <a:rPr lang="en-GB" sz="3000" dirty="0">
                <a:solidFill>
                  <a:srgbClr val="002060"/>
                </a:solidFill>
              </a:rPr>
              <a:t>Matter quasi-judicial / regulatory and outside body has involvement</a:t>
            </a:r>
          </a:p>
          <a:p>
            <a:pPr marL="1338263" lvl="1" indent="-436563">
              <a:buFont typeface="Wingdings" panose="05000000000000000000" pitchFamily="2" charset="2"/>
              <a:buChar char="Ø"/>
            </a:pPr>
            <a:r>
              <a:rPr lang="en-GB" sz="3000" dirty="0">
                <a:solidFill>
                  <a:srgbClr val="002060"/>
                </a:solidFill>
              </a:rPr>
              <a:t>Personal conflict </a:t>
            </a:r>
          </a:p>
          <a:p>
            <a:pPr marL="1209675" lvl="1" indent="-630238">
              <a:buFont typeface="Courier New" panose="02070309020205020404" pitchFamily="49" charset="0"/>
              <a:buChar char="o"/>
            </a:pPr>
            <a:endParaRPr lang="en-GB" dirty="0"/>
          </a:p>
          <a:p>
            <a:pPr marL="1209675" lvl="1" indent="-630238">
              <a:buFont typeface="Courier New" panose="02070309020205020404" pitchFamily="49" charset="0"/>
              <a:buChar char="o"/>
            </a:pPr>
            <a:endParaRPr lang="en-GB" dirty="0"/>
          </a:p>
          <a:p>
            <a:pPr marL="514350" indent="-514350">
              <a:buAutoNum type="arabicPeriod"/>
            </a:pPr>
            <a:endParaRPr lang="en-GB" dirty="0"/>
          </a:p>
        </p:txBody>
      </p:sp>
    </p:spTree>
    <p:extLst>
      <p:ext uri="{BB962C8B-B14F-4D97-AF65-F5344CB8AC3E}">
        <p14:creationId xmlns:p14="http://schemas.microsoft.com/office/powerpoint/2010/main" val="309658285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68AC9-380B-4C26-B342-65984BC38D67}"/>
              </a:ext>
            </a:extLst>
          </p:cNvPr>
          <p:cNvSpPr>
            <a:spLocks noGrp="1"/>
          </p:cNvSpPr>
          <p:nvPr>
            <p:ph type="title"/>
          </p:nvPr>
        </p:nvSpPr>
        <p:spPr>
          <a:xfrm>
            <a:off x="1391478" y="154717"/>
            <a:ext cx="10286933" cy="1143000"/>
          </a:xfrm>
        </p:spPr>
        <p:txBody>
          <a:bodyPr/>
          <a:lstStyle/>
          <a:p>
            <a:r>
              <a:rPr lang="en-GB" dirty="0"/>
              <a:t>5. Declarations of Interest cont.</a:t>
            </a:r>
          </a:p>
        </p:txBody>
      </p:sp>
      <p:sp>
        <p:nvSpPr>
          <p:cNvPr id="3" name="Content Placeholder 2">
            <a:extLst>
              <a:ext uri="{FF2B5EF4-FFF2-40B4-BE49-F238E27FC236}">
                <a16:creationId xmlns:a16="http://schemas.microsoft.com/office/drawing/2014/main" id="{291D1477-F1DD-4204-9F78-98563FC5E032}"/>
              </a:ext>
            </a:extLst>
          </p:cNvPr>
          <p:cNvSpPr>
            <a:spLocks noGrp="1"/>
          </p:cNvSpPr>
          <p:nvPr>
            <p:ph idx="1"/>
          </p:nvPr>
        </p:nvSpPr>
        <p:spPr>
          <a:xfrm>
            <a:off x="1758642" y="1297717"/>
            <a:ext cx="10167662" cy="4563437"/>
          </a:xfrm>
        </p:spPr>
        <p:txBody>
          <a:bodyPr>
            <a:normAutofit fontScale="62500" lnSpcReduction="20000"/>
          </a:bodyPr>
          <a:lstStyle/>
          <a:p>
            <a:pPr marL="357188" indent="-357188">
              <a:buNone/>
            </a:pPr>
            <a:r>
              <a:rPr lang="en-GB" sz="5100" b="1" dirty="0">
                <a:solidFill>
                  <a:srgbClr val="002060"/>
                </a:solidFill>
              </a:rPr>
              <a:t>2.  Interest</a:t>
            </a:r>
          </a:p>
          <a:p>
            <a:pPr marL="901700" indent="-358775"/>
            <a:r>
              <a:rPr lang="en-GB" sz="4800" dirty="0">
                <a:solidFill>
                  <a:srgbClr val="002060"/>
                </a:solidFill>
              </a:rPr>
              <a:t>Application of </a:t>
            </a:r>
            <a:r>
              <a:rPr lang="en-GB" sz="4800" b="1" dirty="0">
                <a:solidFill>
                  <a:srgbClr val="002060"/>
                </a:solidFill>
              </a:rPr>
              <a:t>objective test</a:t>
            </a:r>
            <a:r>
              <a:rPr lang="en-GB" sz="4800" dirty="0">
                <a:solidFill>
                  <a:srgbClr val="002060"/>
                </a:solidFill>
              </a:rPr>
              <a:t>. If test met, the connection is a declarable interest </a:t>
            </a:r>
          </a:p>
          <a:p>
            <a:pPr marL="901700" indent="-358775"/>
            <a:r>
              <a:rPr lang="en-GB" sz="4800" dirty="0">
                <a:solidFill>
                  <a:srgbClr val="002060"/>
                </a:solidFill>
              </a:rPr>
              <a:t>Requirement to disclose/declare personal interests both in formal and informal dealings with Council officers and other councillors, not just in formal Council or committee meetings</a:t>
            </a:r>
          </a:p>
          <a:p>
            <a:pPr marL="0" indent="0">
              <a:buNone/>
            </a:pPr>
            <a:endParaRPr lang="en-GB" dirty="0">
              <a:solidFill>
                <a:srgbClr val="002060"/>
              </a:solidFill>
            </a:endParaRPr>
          </a:p>
          <a:p>
            <a:pPr marL="0" indent="0">
              <a:buNone/>
            </a:pPr>
            <a:r>
              <a:rPr lang="en-GB" sz="5100" b="1" dirty="0">
                <a:solidFill>
                  <a:srgbClr val="002060"/>
                </a:solidFill>
              </a:rPr>
              <a:t>3.   Participation</a:t>
            </a:r>
          </a:p>
          <a:p>
            <a:pPr marL="901700" indent="-358775"/>
            <a:r>
              <a:rPr lang="en-GB" sz="4800" dirty="0">
                <a:solidFill>
                  <a:srgbClr val="002060"/>
                </a:solidFill>
              </a:rPr>
              <a:t>Declare as early as possible and leave room (or online meeting)</a:t>
            </a:r>
          </a:p>
        </p:txBody>
      </p:sp>
      <p:sp>
        <p:nvSpPr>
          <p:cNvPr id="5" name="TextBox 4">
            <a:extLst>
              <a:ext uri="{FF2B5EF4-FFF2-40B4-BE49-F238E27FC236}">
                <a16:creationId xmlns:a16="http://schemas.microsoft.com/office/drawing/2014/main" id="{02489572-335D-4787-B9FB-069DAC644ADE}"/>
              </a:ext>
            </a:extLst>
          </p:cNvPr>
          <p:cNvSpPr txBox="1"/>
          <p:nvPr/>
        </p:nvSpPr>
        <p:spPr>
          <a:xfrm>
            <a:off x="1149028" y="5981075"/>
            <a:ext cx="10529383" cy="584775"/>
          </a:xfrm>
          <a:prstGeom prst="rect">
            <a:avLst/>
          </a:prstGeom>
          <a:noFill/>
        </p:spPr>
        <p:txBody>
          <a:bodyPr wrap="square" rtlCol="0">
            <a:spAutoFit/>
          </a:bodyPr>
          <a:lstStyle/>
          <a:p>
            <a:pPr marL="901700" indent="-358775"/>
            <a:r>
              <a:rPr lang="en-GB" sz="3200" b="1" dirty="0">
                <a:solidFill>
                  <a:srgbClr val="002060"/>
                </a:solidFill>
              </a:rPr>
              <a:t>Transparency Statements</a:t>
            </a:r>
          </a:p>
        </p:txBody>
      </p:sp>
    </p:spTree>
    <p:extLst>
      <p:ext uri="{BB962C8B-B14F-4D97-AF65-F5344CB8AC3E}">
        <p14:creationId xmlns:p14="http://schemas.microsoft.com/office/powerpoint/2010/main" val="269171330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1C8BC-F65B-4C2C-96BA-76324A6E4179}"/>
              </a:ext>
            </a:extLst>
          </p:cNvPr>
          <p:cNvSpPr>
            <a:spLocks noGrp="1"/>
          </p:cNvSpPr>
          <p:nvPr>
            <p:ph type="title"/>
          </p:nvPr>
        </p:nvSpPr>
        <p:spPr/>
        <p:txBody>
          <a:bodyPr/>
          <a:lstStyle/>
          <a:p>
            <a:r>
              <a:rPr lang="en-GB" dirty="0"/>
              <a:t>6. Lobbying &amp; Access</a:t>
            </a:r>
          </a:p>
        </p:txBody>
      </p:sp>
      <p:sp>
        <p:nvSpPr>
          <p:cNvPr id="3" name="Content Placeholder 2">
            <a:extLst>
              <a:ext uri="{FF2B5EF4-FFF2-40B4-BE49-F238E27FC236}">
                <a16:creationId xmlns:a16="http://schemas.microsoft.com/office/drawing/2014/main" id="{E87A3B3B-8F77-40A1-AC13-557F8B8C9DEE}"/>
              </a:ext>
            </a:extLst>
          </p:cNvPr>
          <p:cNvSpPr>
            <a:spLocks noGrp="1"/>
          </p:cNvSpPr>
          <p:nvPr>
            <p:ph idx="1"/>
          </p:nvPr>
        </p:nvSpPr>
        <p:spPr>
          <a:xfrm>
            <a:off x="1943168" y="1430546"/>
            <a:ext cx="9929124" cy="5040560"/>
          </a:xfrm>
        </p:spPr>
        <p:txBody>
          <a:bodyPr/>
          <a:lstStyle/>
          <a:p>
            <a:pPr marL="0" indent="0">
              <a:buNone/>
            </a:pPr>
            <a:r>
              <a:rPr lang="en-GB" sz="3600" dirty="0">
                <a:solidFill>
                  <a:srgbClr val="002060"/>
                </a:solidFill>
              </a:rPr>
              <a:t>Distinguishes and explains what is allowed in respect of:</a:t>
            </a:r>
          </a:p>
          <a:p>
            <a:pPr marL="514350" indent="-514350">
              <a:buFont typeface="+mj-lt"/>
              <a:buAutoNum type="arabicPeriod"/>
            </a:pPr>
            <a:r>
              <a:rPr lang="en-GB" dirty="0">
                <a:solidFill>
                  <a:srgbClr val="002060"/>
                </a:solidFill>
              </a:rPr>
              <a:t>A representative role in dealing with constituent enquiries</a:t>
            </a:r>
          </a:p>
          <a:p>
            <a:pPr marL="514350" indent="-514350">
              <a:buFont typeface="+mj-lt"/>
              <a:buAutoNum type="arabicPeriod"/>
            </a:pPr>
            <a:r>
              <a:rPr lang="en-GB" dirty="0">
                <a:solidFill>
                  <a:srgbClr val="002060"/>
                </a:solidFill>
              </a:rPr>
              <a:t>Community engagement </a:t>
            </a:r>
          </a:p>
          <a:p>
            <a:pPr marL="514350" indent="-514350">
              <a:buFont typeface="+mj-lt"/>
              <a:buAutoNum type="arabicPeriod"/>
            </a:pPr>
            <a:r>
              <a:rPr lang="en-GB" dirty="0">
                <a:solidFill>
                  <a:srgbClr val="002060"/>
                </a:solidFill>
              </a:rPr>
              <a:t>Lobbying</a:t>
            </a:r>
          </a:p>
          <a:p>
            <a:pPr marL="514350" indent="-514350">
              <a:buFont typeface="+mj-lt"/>
              <a:buAutoNum type="arabicPeriod"/>
            </a:pPr>
            <a:r>
              <a:rPr lang="en-GB" dirty="0">
                <a:solidFill>
                  <a:srgbClr val="002060"/>
                </a:solidFill>
              </a:rPr>
              <a:t>Lobbying in respect of quasi-judicial or regulatory matters</a:t>
            </a:r>
          </a:p>
        </p:txBody>
      </p:sp>
    </p:spTree>
    <p:extLst>
      <p:ext uri="{BB962C8B-B14F-4D97-AF65-F5344CB8AC3E}">
        <p14:creationId xmlns:p14="http://schemas.microsoft.com/office/powerpoint/2010/main" val="117838631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812AD-56A2-4591-B778-5C3688FD8E6A}"/>
              </a:ext>
            </a:extLst>
          </p:cNvPr>
          <p:cNvSpPr>
            <a:spLocks noGrp="1"/>
          </p:cNvSpPr>
          <p:nvPr>
            <p:ph type="title"/>
          </p:nvPr>
        </p:nvSpPr>
        <p:spPr/>
        <p:txBody>
          <a:bodyPr/>
          <a:lstStyle/>
          <a:p>
            <a:r>
              <a:rPr lang="en-GB" dirty="0"/>
              <a:t>7. Quasi-Judicial &amp; Regulatory Decisions</a:t>
            </a:r>
          </a:p>
        </p:txBody>
      </p:sp>
      <p:sp>
        <p:nvSpPr>
          <p:cNvPr id="3" name="Content Placeholder 2">
            <a:extLst>
              <a:ext uri="{FF2B5EF4-FFF2-40B4-BE49-F238E27FC236}">
                <a16:creationId xmlns:a16="http://schemas.microsoft.com/office/drawing/2014/main" id="{D2A124FC-58D2-412F-A064-F232EB5A0BDE}"/>
              </a:ext>
            </a:extLst>
          </p:cNvPr>
          <p:cNvSpPr>
            <a:spLocks noGrp="1"/>
          </p:cNvSpPr>
          <p:nvPr>
            <p:ph idx="1"/>
          </p:nvPr>
        </p:nvSpPr>
        <p:spPr>
          <a:xfrm>
            <a:off x="2001258" y="1417293"/>
            <a:ext cx="10084725" cy="5040560"/>
          </a:xfrm>
        </p:spPr>
        <p:txBody>
          <a:bodyPr>
            <a:normAutofit/>
          </a:bodyPr>
          <a:lstStyle/>
          <a:p>
            <a:r>
              <a:rPr lang="en-GB" dirty="0">
                <a:solidFill>
                  <a:srgbClr val="002060"/>
                </a:solidFill>
              </a:rPr>
              <a:t>Explains what quasi-judicial or regulatory decisions typically involve</a:t>
            </a:r>
          </a:p>
          <a:p>
            <a:r>
              <a:rPr lang="en-GB" dirty="0">
                <a:solidFill>
                  <a:srgbClr val="002060"/>
                </a:solidFill>
              </a:rPr>
              <a:t>Lists what councillors </a:t>
            </a:r>
            <a:r>
              <a:rPr lang="en-GB" b="1" dirty="0">
                <a:solidFill>
                  <a:srgbClr val="002060"/>
                </a:solidFill>
              </a:rPr>
              <a:t>will and will not do </a:t>
            </a:r>
            <a:r>
              <a:rPr lang="en-GB" dirty="0">
                <a:solidFill>
                  <a:srgbClr val="002060"/>
                </a:solidFill>
              </a:rPr>
              <a:t>when dealing with quasi-judicial and regulatory applications</a:t>
            </a:r>
          </a:p>
          <a:p>
            <a:r>
              <a:rPr lang="en-GB" dirty="0">
                <a:solidFill>
                  <a:srgbClr val="002060"/>
                </a:solidFill>
              </a:rPr>
              <a:t>Distinguishes policy and strategic issues</a:t>
            </a:r>
          </a:p>
          <a:p>
            <a:r>
              <a:rPr lang="en-GB" dirty="0">
                <a:solidFill>
                  <a:srgbClr val="002060"/>
                </a:solidFill>
              </a:rPr>
              <a:t>Outlines how a councillor can make representations both when they are and are not a member of the decision-making committee</a:t>
            </a:r>
          </a:p>
          <a:p>
            <a:r>
              <a:rPr lang="en-GB" dirty="0">
                <a:solidFill>
                  <a:srgbClr val="002060"/>
                </a:solidFill>
              </a:rPr>
              <a:t>Site visits</a:t>
            </a:r>
          </a:p>
        </p:txBody>
      </p:sp>
    </p:spTree>
    <p:extLst>
      <p:ext uri="{BB962C8B-B14F-4D97-AF65-F5344CB8AC3E}">
        <p14:creationId xmlns:p14="http://schemas.microsoft.com/office/powerpoint/2010/main" val="216066820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9DFCA-A41A-4196-BB65-1245E68554EE}"/>
              </a:ext>
            </a:extLst>
          </p:cNvPr>
          <p:cNvSpPr>
            <a:spLocks noGrp="1"/>
          </p:cNvSpPr>
          <p:nvPr>
            <p:ph type="title"/>
          </p:nvPr>
        </p:nvSpPr>
        <p:spPr/>
        <p:txBody>
          <a:bodyPr/>
          <a:lstStyle/>
          <a:p>
            <a:r>
              <a:rPr lang="en-GB" dirty="0"/>
              <a:t>8. Annexes</a:t>
            </a:r>
          </a:p>
        </p:txBody>
      </p:sp>
      <p:sp>
        <p:nvSpPr>
          <p:cNvPr id="3" name="Content Placeholder 2">
            <a:extLst>
              <a:ext uri="{FF2B5EF4-FFF2-40B4-BE49-F238E27FC236}">
                <a16:creationId xmlns:a16="http://schemas.microsoft.com/office/drawing/2014/main" id="{3E4A2258-3ABF-4E75-B57C-08CB5393B8F1}"/>
              </a:ext>
            </a:extLst>
          </p:cNvPr>
          <p:cNvSpPr>
            <a:spLocks noGrp="1"/>
          </p:cNvSpPr>
          <p:nvPr>
            <p:ph idx="1"/>
          </p:nvPr>
        </p:nvSpPr>
        <p:spPr>
          <a:xfrm>
            <a:off x="2014510" y="1404041"/>
            <a:ext cx="10286933" cy="5040560"/>
          </a:xfrm>
        </p:spPr>
        <p:txBody>
          <a:bodyPr>
            <a:normAutofit fontScale="92500" lnSpcReduction="20000"/>
          </a:bodyPr>
          <a:lstStyle/>
          <a:p>
            <a:pPr marL="0" indent="0">
              <a:buNone/>
            </a:pPr>
            <a:r>
              <a:rPr lang="en-GB" sz="3500" b="1" dirty="0"/>
              <a:t>Annex A: Protocol for Relations Between Councillors and Employees in Councils</a:t>
            </a:r>
          </a:p>
          <a:p>
            <a:r>
              <a:rPr lang="en-GB" dirty="0">
                <a:solidFill>
                  <a:srgbClr val="002060"/>
                </a:solidFill>
              </a:rPr>
              <a:t>Explanation of different roles (strategic v operational)</a:t>
            </a:r>
          </a:p>
          <a:p>
            <a:r>
              <a:rPr lang="en-GB" dirty="0">
                <a:solidFill>
                  <a:srgbClr val="002060"/>
                </a:solidFill>
              </a:rPr>
              <a:t>Public comment</a:t>
            </a:r>
          </a:p>
          <a:p>
            <a:pPr marL="0" indent="0">
              <a:buNone/>
            </a:pPr>
            <a:endParaRPr lang="en-GB" dirty="0">
              <a:solidFill>
                <a:srgbClr val="002060"/>
              </a:solidFill>
            </a:endParaRPr>
          </a:p>
          <a:p>
            <a:pPr marL="0" indent="0">
              <a:buNone/>
            </a:pPr>
            <a:r>
              <a:rPr lang="en-GB" sz="3500" b="1" dirty="0"/>
              <a:t>Annex B: Definitions </a:t>
            </a:r>
          </a:p>
          <a:p>
            <a:pPr marL="0" indent="0">
              <a:buNone/>
            </a:pPr>
            <a:endParaRPr lang="en-GB" b="1" dirty="0"/>
          </a:p>
          <a:p>
            <a:pPr marL="0" indent="0">
              <a:buNone/>
            </a:pPr>
            <a:r>
              <a:rPr lang="en-GB" sz="3500" b="1" dirty="0"/>
              <a:t>Annex C: Breaches of the Code</a:t>
            </a:r>
          </a:p>
          <a:p>
            <a:r>
              <a:rPr lang="en-GB" dirty="0">
                <a:solidFill>
                  <a:srgbClr val="002060"/>
                </a:solidFill>
              </a:rPr>
              <a:t>Investigation and adjudication of complaints</a:t>
            </a:r>
          </a:p>
          <a:p>
            <a:r>
              <a:rPr lang="en-GB" dirty="0">
                <a:solidFill>
                  <a:srgbClr val="002060"/>
                </a:solidFill>
              </a:rPr>
              <a:t>Sanctions and interim suspensions</a:t>
            </a:r>
          </a:p>
          <a:p>
            <a:pPr marL="0" indent="0">
              <a:buNone/>
            </a:pPr>
            <a:endParaRPr lang="en-GB" b="1" dirty="0"/>
          </a:p>
          <a:p>
            <a:pPr marL="0" indent="0">
              <a:buNone/>
            </a:pPr>
            <a:endParaRPr lang="en-GB" b="1" dirty="0"/>
          </a:p>
        </p:txBody>
      </p:sp>
      <p:pic>
        <p:nvPicPr>
          <p:cNvPr id="4" name="Picture 3">
            <a:extLst>
              <a:ext uri="{FF2B5EF4-FFF2-40B4-BE49-F238E27FC236}">
                <a16:creationId xmlns:a16="http://schemas.microsoft.com/office/drawing/2014/main" id="{E367BF0B-FFEC-48B5-8947-4331445F28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2523" y="2964323"/>
            <a:ext cx="2669934" cy="17799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438808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0705-7CFB-405F-A59E-BE993027853D}"/>
              </a:ext>
            </a:extLst>
          </p:cNvPr>
          <p:cNvSpPr>
            <a:spLocks noGrp="1"/>
          </p:cNvSpPr>
          <p:nvPr>
            <p:ph type="title"/>
          </p:nvPr>
        </p:nvSpPr>
        <p:spPr/>
        <p:txBody>
          <a:bodyPr>
            <a:normAutofit/>
          </a:bodyPr>
          <a:lstStyle/>
          <a:p>
            <a:r>
              <a:rPr lang="en-GB" dirty="0"/>
              <a:t>STANDARDS COMMISSION’S GUIDANCE</a:t>
            </a:r>
          </a:p>
        </p:txBody>
      </p:sp>
      <p:sp>
        <p:nvSpPr>
          <p:cNvPr id="6" name="TextBox 5">
            <a:extLst>
              <a:ext uri="{FF2B5EF4-FFF2-40B4-BE49-F238E27FC236}">
                <a16:creationId xmlns:a16="http://schemas.microsoft.com/office/drawing/2014/main" id="{F6BFD672-F607-4BF2-B96F-72A28E609463}"/>
              </a:ext>
            </a:extLst>
          </p:cNvPr>
          <p:cNvSpPr txBox="1"/>
          <p:nvPr/>
        </p:nvSpPr>
        <p:spPr>
          <a:xfrm>
            <a:off x="1205171" y="1523576"/>
            <a:ext cx="6478329" cy="4231928"/>
          </a:xfrm>
          <a:prstGeom prst="rect">
            <a:avLst/>
          </a:prstGeom>
          <a:noFill/>
        </p:spPr>
        <p:txBody>
          <a:bodyPr wrap="square" rtlCol="0">
            <a:spAutoFit/>
          </a:bodyPr>
          <a:lstStyle/>
          <a:p>
            <a:pPr marL="179388" lvl="1">
              <a:spcBef>
                <a:spcPts val="1200"/>
              </a:spcBef>
              <a:spcAft>
                <a:spcPts val="600"/>
              </a:spcAft>
            </a:pPr>
            <a:r>
              <a:rPr lang="en-GB" sz="3600" b="1" dirty="0">
                <a:solidFill>
                  <a:srgbClr val="002060"/>
                </a:solidFill>
              </a:rPr>
              <a:t>Guidance document</a:t>
            </a:r>
          </a:p>
          <a:p>
            <a:pPr marL="636588" lvl="1" indent="-457200">
              <a:spcBef>
                <a:spcPts val="1200"/>
              </a:spcBef>
              <a:spcAft>
                <a:spcPts val="600"/>
              </a:spcAft>
              <a:buFont typeface="Arial" panose="020B0604020202020204" pitchFamily="34" charset="0"/>
              <a:buChar char="•"/>
            </a:pPr>
            <a:r>
              <a:rPr lang="en-GB" sz="3600" dirty="0">
                <a:solidFill>
                  <a:srgbClr val="002060"/>
                </a:solidFill>
              </a:rPr>
              <a:t>Includes illustrations</a:t>
            </a:r>
          </a:p>
          <a:p>
            <a:pPr marL="636588" lvl="1" indent="-457200">
              <a:spcBef>
                <a:spcPts val="1200"/>
              </a:spcBef>
              <a:spcAft>
                <a:spcPts val="600"/>
              </a:spcAft>
              <a:buFont typeface="Arial" panose="020B0604020202020204" pitchFamily="34" charset="0"/>
              <a:buChar char="•"/>
            </a:pPr>
            <a:r>
              <a:rPr lang="en-GB" sz="3600" dirty="0">
                <a:solidFill>
                  <a:srgbClr val="002060"/>
                </a:solidFill>
              </a:rPr>
              <a:t>Version to be published both with and without Code embedded, and also by Section of the Code</a:t>
            </a:r>
          </a:p>
          <a:p>
            <a:endParaRPr lang="en-GB" dirty="0"/>
          </a:p>
        </p:txBody>
      </p:sp>
      <p:pic>
        <p:nvPicPr>
          <p:cNvPr id="4" name="Picture 3">
            <a:extLst>
              <a:ext uri="{FF2B5EF4-FFF2-40B4-BE49-F238E27FC236}">
                <a16:creationId xmlns:a16="http://schemas.microsoft.com/office/drawing/2014/main" id="{EEC95EA3-398F-454A-B12D-56A0F83E0D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1214" y="1829578"/>
            <a:ext cx="2685615" cy="36199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070570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796013-8D4F-49C4-BD90-E8A0B0C8E1C2}"/>
              </a:ext>
            </a:extLst>
          </p:cNvPr>
          <p:cNvSpPr>
            <a:spLocks noGrp="1"/>
          </p:cNvSpPr>
          <p:nvPr>
            <p:ph sz="half" idx="1"/>
          </p:nvPr>
        </p:nvSpPr>
        <p:spPr>
          <a:xfrm>
            <a:off x="1377686" y="1326373"/>
            <a:ext cx="9834956" cy="1239368"/>
          </a:xfrm>
        </p:spPr>
        <p:txBody>
          <a:bodyPr>
            <a:normAutofit/>
          </a:bodyPr>
          <a:lstStyle/>
          <a:p>
            <a:pPr marL="0" indent="0">
              <a:buNone/>
            </a:pPr>
            <a:r>
              <a:rPr lang="en-GB" sz="3200" b="1" dirty="0"/>
              <a:t>Ethical Standards Framework</a:t>
            </a:r>
          </a:p>
          <a:p>
            <a:pPr marL="0" indent="0">
              <a:buNone/>
            </a:pPr>
            <a:r>
              <a:rPr lang="en-GB" sz="3200" b="1" dirty="0"/>
              <a:t>Councillors’ Code of Conduct</a:t>
            </a:r>
          </a:p>
        </p:txBody>
      </p:sp>
      <p:sp>
        <p:nvSpPr>
          <p:cNvPr id="2" name="Title 1">
            <a:extLst>
              <a:ext uri="{FF2B5EF4-FFF2-40B4-BE49-F238E27FC236}">
                <a16:creationId xmlns:a16="http://schemas.microsoft.com/office/drawing/2014/main" id="{BEC7B951-D612-4926-91E5-9FB16D9FDD02}"/>
              </a:ext>
            </a:extLst>
          </p:cNvPr>
          <p:cNvSpPr>
            <a:spLocks noGrp="1"/>
          </p:cNvSpPr>
          <p:nvPr>
            <p:ph type="title"/>
          </p:nvPr>
        </p:nvSpPr>
        <p:spPr/>
        <p:txBody>
          <a:bodyPr>
            <a:normAutofit/>
          </a:bodyPr>
          <a:lstStyle/>
          <a:p>
            <a:r>
              <a:rPr lang="en-GB" dirty="0"/>
              <a:t>AGENDA</a:t>
            </a:r>
          </a:p>
        </p:txBody>
      </p:sp>
      <p:sp>
        <p:nvSpPr>
          <p:cNvPr id="4" name="TextBox 3">
            <a:extLst>
              <a:ext uri="{FF2B5EF4-FFF2-40B4-BE49-F238E27FC236}">
                <a16:creationId xmlns:a16="http://schemas.microsoft.com/office/drawing/2014/main" id="{D8DBCB75-F7C4-43B0-AD1D-566B8D60DE25}"/>
              </a:ext>
            </a:extLst>
          </p:cNvPr>
          <p:cNvSpPr txBox="1"/>
          <p:nvPr/>
        </p:nvSpPr>
        <p:spPr>
          <a:xfrm>
            <a:off x="1408257" y="2473665"/>
            <a:ext cx="5036695" cy="2554545"/>
          </a:xfrm>
          <a:prstGeom prst="rect">
            <a:avLst/>
          </a:prstGeom>
          <a:noFill/>
        </p:spPr>
        <p:txBody>
          <a:bodyPr wrap="square" rtlCol="0">
            <a:spAutoFit/>
          </a:bodyPr>
          <a:lstStyle/>
          <a:p>
            <a:pPr marL="514350" indent="-514350">
              <a:buFont typeface="+mj-lt"/>
              <a:buAutoNum type="arabicPeriod"/>
            </a:pPr>
            <a:r>
              <a:rPr lang="en-GB" sz="3200" dirty="0">
                <a:solidFill>
                  <a:srgbClr val="002060"/>
                </a:solidFill>
              </a:rPr>
              <a:t>Introduction</a:t>
            </a:r>
          </a:p>
          <a:p>
            <a:pPr marL="514350" indent="-514350">
              <a:buFont typeface="+mj-lt"/>
              <a:buAutoNum type="arabicPeriod"/>
            </a:pPr>
            <a:r>
              <a:rPr lang="en-GB" sz="3200" dirty="0">
                <a:solidFill>
                  <a:srgbClr val="002060"/>
                </a:solidFill>
              </a:rPr>
              <a:t>Applicability and Key Principles</a:t>
            </a:r>
          </a:p>
          <a:p>
            <a:pPr marL="514350" indent="-514350">
              <a:buFont typeface="+mj-lt"/>
              <a:buAutoNum type="arabicPeriod"/>
            </a:pPr>
            <a:r>
              <a:rPr lang="en-GB" sz="3200" dirty="0">
                <a:solidFill>
                  <a:srgbClr val="002060"/>
                </a:solidFill>
              </a:rPr>
              <a:t>General Conduct</a:t>
            </a:r>
          </a:p>
          <a:p>
            <a:pPr marL="514350" indent="-514350">
              <a:buFont typeface="+mj-lt"/>
              <a:buAutoNum type="arabicPeriod"/>
            </a:pPr>
            <a:r>
              <a:rPr lang="en-GB" sz="3200" dirty="0">
                <a:solidFill>
                  <a:srgbClr val="002060"/>
                </a:solidFill>
              </a:rPr>
              <a:t>Registration of Interests</a:t>
            </a:r>
          </a:p>
        </p:txBody>
      </p:sp>
      <p:sp>
        <p:nvSpPr>
          <p:cNvPr id="5" name="TextBox 4">
            <a:extLst>
              <a:ext uri="{FF2B5EF4-FFF2-40B4-BE49-F238E27FC236}">
                <a16:creationId xmlns:a16="http://schemas.microsoft.com/office/drawing/2014/main" id="{816F636D-9DCA-48C6-B37F-61C86835BFB8}"/>
              </a:ext>
            </a:extLst>
          </p:cNvPr>
          <p:cNvSpPr txBox="1"/>
          <p:nvPr/>
        </p:nvSpPr>
        <p:spPr>
          <a:xfrm>
            <a:off x="6720317" y="2443686"/>
            <a:ext cx="4718313" cy="2554545"/>
          </a:xfrm>
          <a:prstGeom prst="rect">
            <a:avLst/>
          </a:prstGeom>
          <a:noFill/>
        </p:spPr>
        <p:txBody>
          <a:bodyPr wrap="square" rtlCol="0">
            <a:spAutoFit/>
          </a:bodyPr>
          <a:lstStyle/>
          <a:p>
            <a:pPr marL="514350" indent="-514350">
              <a:buFont typeface="+mj-lt"/>
              <a:buAutoNum type="arabicPeriod" startAt="5"/>
            </a:pPr>
            <a:r>
              <a:rPr lang="en-GB" sz="3200" dirty="0">
                <a:solidFill>
                  <a:srgbClr val="002060"/>
                </a:solidFill>
              </a:rPr>
              <a:t>Declarations of Interest</a:t>
            </a:r>
          </a:p>
          <a:p>
            <a:pPr marL="514350" indent="-514350">
              <a:buFont typeface="+mj-lt"/>
              <a:buAutoNum type="arabicPeriod" startAt="5"/>
            </a:pPr>
            <a:r>
              <a:rPr lang="en-GB" sz="3200" dirty="0">
                <a:solidFill>
                  <a:srgbClr val="002060"/>
                </a:solidFill>
              </a:rPr>
              <a:t>Lobbying &amp; Access</a:t>
            </a:r>
          </a:p>
          <a:p>
            <a:pPr marL="514350" indent="-514350">
              <a:buFont typeface="+mj-lt"/>
              <a:buAutoNum type="arabicPeriod" startAt="5"/>
            </a:pPr>
            <a:r>
              <a:rPr lang="en-GB" sz="3200" dirty="0">
                <a:solidFill>
                  <a:srgbClr val="002060"/>
                </a:solidFill>
              </a:rPr>
              <a:t>Quasi-Judicial &amp; Regulatory Decisions</a:t>
            </a:r>
          </a:p>
          <a:p>
            <a:pPr marL="514350" indent="-514350">
              <a:buFont typeface="+mj-lt"/>
              <a:buAutoNum type="arabicPeriod" startAt="5"/>
            </a:pPr>
            <a:r>
              <a:rPr lang="en-GB" sz="3200" dirty="0">
                <a:solidFill>
                  <a:srgbClr val="002060"/>
                </a:solidFill>
              </a:rPr>
              <a:t>Annexes </a:t>
            </a:r>
          </a:p>
        </p:txBody>
      </p:sp>
      <p:sp>
        <p:nvSpPr>
          <p:cNvPr id="6" name="TextBox 5">
            <a:extLst>
              <a:ext uri="{FF2B5EF4-FFF2-40B4-BE49-F238E27FC236}">
                <a16:creationId xmlns:a16="http://schemas.microsoft.com/office/drawing/2014/main" id="{B5705BB9-80B7-4268-9009-317E2F4A513B}"/>
              </a:ext>
            </a:extLst>
          </p:cNvPr>
          <p:cNvSpPr txBox="1"/>
          <p:nvPr/>
        </p:nvSpPr>
        <p:spPr>
          <a:xfrm>
            <a:off x="1408257" y="4756030"/>
            <a:ext cx="9954878" cy="1551194"/>
          </a:xfrm>
          <a:prstGeom prst="rect">
            <a:avLst/>
          </a:prstGeom>
          <a:noFill/>
        </p:spPr>
        <p:txBody>
          <a:bodyPr wrap="square" rtlCol="0">
            <a:spAutoFit/>
          </a:bodyPr>
          <a:lstStyle/>
          <a:p>
            <a:endParaRPr lang="en-GB" dirty="0"/>
          </a:p>
          <a:p>
            <a:pPr>
              <a:spcBef>
                <a:spcPct val="20000"/>
              </a:spcBef>
            </a:pPr>
            <a:r>
              <a:rPr lang="en-GB" sz="3200" b="1" dirty="0">
                <a:solidFill>
                  <a:srgbClr val="7030A0"/>
                </a:solidFill>
              </a:rPr>
              <a:t>Guidance, Advice Notes and Training Material</a:t>
            </a:r>
          </a:p>
          <a:p>
            <a:pPr>
              <a:spcBef>
                <a:spcPct val="20000"/>
              </a:spcBef>
            </a:pPr>
            <a:r>
              <a:rPr lang="en-GB" sz="3200" b="1" dirty="0">
                <a:solidFill>
                  <a:srgbClr val="7030A0"/>
                </a:solidFill>
              </a:rPr>
              <a:t>Further Information</a:t>
            </a:r>
          </a:p>
        </p:txBody>
      </p:sp>
    </p:spTree>
    <p:extLst>
      <p:ext uri="{BB962C8B-B14F-4D97-AF65-F5344CB8AC3E}">
        <p14:creationId xmlns:p14="http://schemas.microsoft.com/office/powerpoint/2010/main" val="1797403237"/>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0705-7CFB-405F-A59E-BE993027853D}"/>
              </a:ext>
            </a:extLst>
          </p:cNvPr>
          <p:cNvSpPr>
            <a:spLocks noGrp="1"/>
          </p:cNvSpPr>
          <p:nvPr>
            <p:ph type="title"/>
          </p:nvPr>
        </p:nvSpPr>
        <p:spPr/>
        <p:txBody>
          <a:bodyPr>
            <a:normAutofit/>
          </a:bodyPr>
          <a:lstStyle/>
          <a:p>
            <a:r>
              <a:rPr lang="en-GB" dirty="0"/>
              <a:t>COUNCILLORS’ CODE – SCS ADVICE NOTES </a:t>
            </a:r>
          </a:p>
        </p:txBody>
      </p:sp>
      <p:sp>
        <p:nvSpPr>
          <p:cNvPr id="6" name="TextBox 5">
            <a:extLst>
              <a:ext uri="{FF2B5EF4-FFF2-40B4-BE49-F238E27FC236}">
                <a16:creationId xmlns:a16="http://schemas.microsoft.com/office/drawing/2014/main" id="{F6BFD672-F607-4BF2-B96F-72A28E609463}"/>
              </a:ext>
            </a:extLst>
          </p:cNvPr>
          <p:cNvSpPr txBox="1"/>
          <p:nvPr/>
        </p:nvSpPr>
        <p:spPr>
          <a:xfrm>
            <a:off x="1263387" y="1417638"/>
            <a:ext cx="5967493" cy="5552289"/>
          </a:xfrm>
          <a:prstGeom prst="rect">
            <a:avLst/>
          </a:prstGeom>
          <a:noFill/>
        </p:spPr>
        <p:txBody>
          <a:bodyPr wrap="square" rtlCol="0">
            <a:spAutoFit/>
          </a:bodyPr>
          <a:lstStyle/>
          <a:p>
            <a:pPr marL="179388" lvl="1">
              <a:spcBef>
                <a:spcPct val="20000"/>
              </a:spcBef>
            </a:pPr>
            <a:r>
              <a:rPr lang="en-GB" sz="3600" b="1" dirty="0">
                <a:solidFill>
                  <a:srgbClr val="002060"/>
                </a:solidFill>
              </a:rPr>
              <a:t>Advice Notes published on:</a:t>
            </a:r>
          </a:p>
          <a:p>
            <a:pPr marL="622300" lvl="2" indent="-444500">
              <a:spcBef>
                <a:spcPct val="20000"/>
              </a:spcBef>
              <a:buFont typeface="Arial" panose="020B0604020202020204" pitchFamily="34" charset="0"/>
              <a:buChar char="•"/>
            </a:pPr>
            <a:r>
              <a:rPr lang="en-GB" sz="3200" dirty="0">
                <a:solidFill>
                  <a:srgbClr val="7030A0"/>
                </a:solidFill>
              </a:rPr>
              <a:t>ALEOs</a:t>
            </a:r>
          </a:p>
          <a:p>
            <a:pPr marL="622300" lvl="2" indent="-444500">
              <a:spcBef>
                <a:spcPct val="20000"/>
              </a:spcBef>
              <a:buFont typeface="Arial" panose="020B0604020202020204" pitchFamily="34" charset="0"/>
              <a:buChar char="•"/>
            </a:pPr>
            <a:r>
              <a:rPr lang="en-GB" sz="3200" dirty="0">
                <a:solidFill>
                  <a:srgbClr val="7030A0"/>
                </a:solidFill>
              </a:rPr>
              <a:t>Strategic vs Operational</a:t>
            </a:r>
          </a:p>
          <a:p>
            <a:pPr marL="622300" lvl="2" indent="-444500">
              <a:spcBef>
                <a:spcPct val="20000"/>
              </a:spcBef>
              <a:buFont typeface="Arial" panose="020B0604020202020204" pitchFamily="34" charset="0"/>
              <a:buChar char="•"/>
            </a:pPr>
            <a:r>
              <a:rPr lang="en-GB" sz="3200" dirty="0">
                <a:solidFill>
                  <a:srgbClr val="7030A0"/>
                </a:solidFill>
              </a:rPr>
              <a:t>Bullying &amp; Harassment</a:t>
            </a:r>
          </a:p>
          <a:p>
            <a:pPr marL="622300" lvl="2" indent="-444500">
              <a:spcBef>
                <a:spcPct val="20000"/>
              </a:spcBef>
              <a:buFont typeface="Arial" panose="020B0604020202020204" pitchFamily="34" charset="0"/>
              <a:buChar char="•"/>
            </a:pPr>
            <a:r>
              <a:rPr lang="en-GB" sz="3200" dirty="0">
                <a:solidFill>
                  <a:srgbClr val="7030A0"/>
                </a:solidFill>
              </a:rPr>
              <a:t>Role of a Monitoring Officer</a:t>
            </a:r>
          </a:p>
          <a:p>
            <a:pPr marL="622300" lvl="2" indent="-444500">
              <a:spcBef>
                <a:spcPct val="20000"/>
              </a:spcBef>
              <a:buFont typeface="Arial" panose="020B0604020202020204" pitchFamily="34" charset="0"/>
              <a:buChar char="•"/>
            </a:pPr>
            <a:r>
              <a:rPr lang="en-GB" sz="3200" dirty="0">
                <a:solidFill>
                  <a:srgbClr val="7030A0"/>
                </a:solidFill>
              </a:rPr>
              <a:t>Article 10 ECHR (Freedom of Expression)</a:t>
            </a:r>
          </a:p>
          <a:p>
            <a:pPr marL="622300" lvl="2" indent="-444500">
              <a:spcBef>
                <a:spcPct val="20000"/>
              </a:spcBef>
              <a:buFont typeface="Arial" panose="020B0604020202020204" pitchFamily="34" charset="0"/>
              <a:buChar char="•"/>
            </a:pPr>
            <a:r>
              <a:rPr lang="en-GB" sz="3200" dirty="0">
                <a:solidFill>
                  <a:srgbClr val="7030A0"/>
                </a:solidFill>
              </a:rPr>
              <a:t>Gifts &amp; Hospitality</a:t>
            </a:r>
          </a:p>
          <a:p>
            <a:pPr marL="1093788" lvl="2" indent="-457200">
              <a:spcBef>
                <a:spcPct val="20000"/>
              </a:spcBef>
              <a:buFont typeface="Arial" panose="020B0604020202020204" pitchFamily="34" charset="0"/>
              <a:buChar char="•"/>
            </a:pPr>
            <a:endParaRPr lang="en-GB" sz="3200" dirty="0">
              <a:solidFill>
                <a:srgbClr val="7030A0"/>
              </a:solidFill>
            </a:endParaRPr>
          </a:p>
          <a:p>
            <a:endParaRPr lang="en-GB" dirty="0"/>
          </a:p>
        </p:txBody>
      </p:sp>
      <p:sp>
        <p:nvSpPr>
          <p:cNvPr id="4" name="TextBox 3">
            <a:extLst>
              <a:ext uri="{FF2B5EF4-FFF2-40B4-BE49-F238E27FC236}">
                <a16:creationId xmlns:a16="http://schemas.microsoft.com/office/drawing/2014/main" id="{F3A123CC-B0D0-481C-A313-01417C69895E}"/>
              </a:ext>
            </a:extLst>
          </p:cNvPr>
          <p:cNvSpPr txBox="1"/>
          <p:nvPr/>
        </p:nvSpPr>
        <p:spPr>
          <a:xfrm>
            <a:off x="7119287" y="2019092"/>
            <a:ext cx="4844113" cy="4524315"/>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7030A0"/>
                </a:solidFill>
              </a:rPr>
              <a:t>How to Declare Interests</a:t>
            </a:r>
          </a:p>
          <a:p>
            <a:pPr marL="457200" indent="-457200">
              <a:buFont typeface="Arial" panose="020B0604020202020204" pitchFamily="34" charset="0"/>
              <a:buChar char="•"/>
            </a:pPr>
            <a:r>
              <a:rPr lang="en-GB" sz="3200" dirty="0">
                <a:solidFill>
                  <a:srgbClr val="7030A0"/>
                </a:solidFill>
              </a:rPr>
              <a:t>The use of Social Media</a:t>
            </a:r>
          </a:p>
          <a:p>
            <a:pPr marL="457200" indent="-457200">
              <a:buFont typeface="Arial" panose="020B0604020202020204" pitchFamily="34" charset="0"/>
              <a:buChar char="•"/>
            </a:pPr>
            <a:r>
              <a:rPr lang="en-GB" sz="3200" dirty="0">
                <a:solidFill>
                  <a:srgbClr val="7030A0"/>
                </a:solidFill>
              </a:rPr>
              <a:t>Suspension Guidance for Councillors</a:t>
            </a:r>
          </a:p>
          <a:p>
            <a:pPr marL="457200" indent="-457200">
              <a:buFont typeface="Arial" panose="020B0604020202020204" pitchFamily="34" charset="0"/>
              <a:buChar char="•"/>
            </a:pPr>
            <a:r>
              <a:rPr lang="en-GB" sz="3200" dirty="0">
                <a:solidFill>
                  <a:srgbClr val="7030A0"/>
                </a:solidFill>
              </a:rPr>
              <a:t>Guide to the Code for Members of the Public</a:t>
            </a:r>
          </a:p>
          <a:p>
            <a:pPr marL="457200" indent="-457200">
              <a:buFont typeface="Arial" panose="020B0604020202020204" pitchFamily="34" charset="0"/>
              <a:buChar char="•"/>
            </a:pPr>
            <a:r>
              <a:rPr lang="en-GB" sz="3200" dirty="0">
                <a:solidFill>
                  <a:srgbClr val="7030A0"/>
                </a:solidFill>
              </a:rPr>
              <a:t>Assisting Constituents  Card</a:t>
            </a:r>
          </a:p>
          <a:p>
            <a:pPr marL="457200" indent="-457200">
              <a:buFont typeface="Arial" panose="020B0604020202020204" pitchFamily="34" charset="0"/>
              <a:buChar char="•"/>
            </a:pPr>
            <a:endParaRPr lang="en-GB" sz="3200" dirty="0">
              <a:solidFill>
                <a:srgbClr val="7030A0"/>
              </a:solidFill>
            </a:endParaRPr>
          </a:p>
        </p:txBody>
      </p:sp>
    </p:spTree>
    <p:extLst>
      <p:ext uri="{BB962C8B-B14F-4D97-AF65-F5344CB8AC3E}">
        <p14:creationId xmlns:p14="http://schemas.microsoft.com/office/powerpoint/2010/main" val="57974699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E8E26-976D-4EE8-AB79-63B0B6117619}"/>
              </a:ext>
            </a:extLst>
          </p:cNvPr>
          <p:cNvSpPr>
            <a:spLocks noGrp="1"/>
          </p:cNvSpPr>
          <p:nvPr>
            <p:ph type="title"/>
          </p:nvPr>
        </p:nvSpPr>
        <p:spPr/>
        <p:txBody>
          <a:bodyPr/>
          <a:lstStyle/>
          <a:p>
            <a:r>
              <a:rPr lang="en-GB" dirty="0"/>
              <a:t>FURTHER INFORMATION</a:t>
            </a:r>
          </a:p>
        </p:txBody>
      </p:sp>
      <p:sp>
        <p:nvSpPr>
          <p:cNvPr id="3" name="Content Placeholder 2">
            <a:extLst>
              <a:ext uri="{FF2B5EF4-FFF2-40B4-BE49-F238E27FC236}">
                <a16:creationId xmlns:a16="http://schemas.microsoft.com/office/drawing/2014/main" id="{8965A254-4E88-4114-87F7-C389CA20B12D}"/>
              </a:ext>
            </a:extLst>
          </p:cNvPr>
          <p:cNvSpPr>
            <a:spLocks noGrp="1"/>
          </p:cNvSpPr>
          <p:nvPr>
            <p:ph idx="1"/>
          </p:nvPr>
        </p:nvSpPr>
        <p:spPr>
          <a:xfrm>
            <a:off x="1391658" y="1412776"/>
            <a:ext cx="10286933" cy="5445224"/>
          </a:xfrm>
        </p:spPr>
        <p:txBody>
          <a:bodyPr>
            <a:normAutofit fontScale="92500" lnSpcReduction="20000"/>
          </a:bodyPr>
          <a:lstStyle/>
          <a:p>
            <a:pPr marL="0" indent="0">
              <a:buNone/>
            </a:pPr>
            <a:r>
              <a:rPr lang="en-GB" sz="3800" b="1" dirty="0">
                <a:solidFill>
                  <a:srgbClr val="002060"/>
                </a:solidFill>
              </a:rPr>
              <a:t>Standards Commission’s website:</a:t>
            </a:r>
          </a:p>
          <a:p>
            <a:pPr marL="355600" indent="-355600"/>
            <a:r>
              <a:rPr lang="en-GB" sz="3300" dirty="0">
                <a:solidFill>
                  <a:srgbClr val="002060"/>
                </a:solidFill>
              </a:rPr>
              <a:t>Hearings Decisions</a:t>
            </a:r>
          </a:p>
          <a:p>
            <a:pPr marL="355600" indent="-355600"/>
            <a:r>
              <a:rPr lang="en-GB" sz="3300" dirty="0">
                <a:solidFill>
                  <a:srgbClr val="002060"/>
                </a:solidFill>
              </a:rPr>
              <a:t>Codes of Conduct</a:t>
            </a:r>
          </a:p>
          <a:p>
            <a:pPr marL="355600" indent="-355600"/>
            <a:r>
              <a:rPr lang="en-GB" sz="3300" dirty="0">
                <a:solidFill>
                  <a:srgbClr val="002060"/>
                </a:solidFill>
              </a:rPr>
              <a:t>Guidance and Advice Notes</a:t>
            </a:r>
          </a:p>
          <a:p>
            <a:pPr marL="355600" indent="-355600"/>
            <a:r>
              <a:rPr lang="en-GB" sz="3300" dirty="0">
                <a:solidFill>
                  <a:srgbClr val="002060"/>
                </a:solidFill>
              </a:rPr>
              <a:t>Standards Updates</a:t>
            </a:r>
          </a:p>
          <a:p>
            <a:pPr marL="285750" indent="-285750"/>
            <a:endParaRPr lang="en-GB" sz="2800" b="1" dirty="0"/>
          </a:p>
          <a:p>
            <a:pPr marL="0" indent="0">
              <a:buNone/>
            </a:pPr>
            <a:r>
              <a:rPr lang="en-GB" sz="3800" u="sng" dirty="0">
                <a:solidFill>
                  <a:srgbClr val="0070C0"/>
                </a:solidFill>
              </a:rPr>
              <a:t>www.standardscommission.org.uk</a:t>
            </a:r>
          </a:p>
          <a:p>
            <a:pPr lvl="0"/>
            <a:endParaRPr lang="en-GB" sz="2400" b="1" dirty="0"/>
          </a:p>
          <a:p>
            <a:pPr marL="0" lvl="0" indent="0">
              <a:buNone/>
            </a:pPr>
            <a:r>
              <a:rPr lang="en-GB" sz="3300" b="1" dirty="0">
                <a:solidFill>
                  <a:srgbClr val="0070C0"/>
                </a:solidFill>
              </a:rPr>
              <a:t>@standardsscot 	</a:t>
            </a:r>
          </a:p>
          <a:p>
            <a:pPr marL="0" lvl="0" indent="0">
              <a:buNone/>
            </a:pPr>
            <a:r>
              <a:rPr lang="en-GB" sz="3300" b="1" dirty="0">
                <a:solidFill>
                  <a:srgbClr val="0070C0"/>
                </a:solidFill>
              </a:rPr>
              <a:t>facebook.com/StandardsCommission </a:t>
            </a:r>
          </a:p>
          <a:p>
            <a:pPr marL="0" lvl="0" indent="0">
              <a:buNone/>
            </a:pPr>
            <a:r>
              <a:rPr lang="en-GB" sz="3300" b="1" dirty="0"/>
              <a:t>enquiries@standardscommission.org.uk</a:t>
            </a:r>
          </a:p>
          <a:p>
            <a:endParaRPr lang="en-GB" dirty="0"/>
          </a:p>
        </p:txBody>
      </p:sp>
      <p:pic>
        <p:nvPicPr>
          <p:cNvPr id="5" name="Picture 2">
            <a:extLst>
              <a:ext uri="{FF2B5EF4-FFF2-40B4-BE49-F238E27FC236}">
                <a16:creationId xmlns:a16="http://schemas.microsoft.com/office/drawing/2014/main" id="{FF25B8F4-1382-46D6-BB99-1410EC1260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5602" y="4877261"/>
            <a:ext cx="648072"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CD94A19D-94A4-496C-A8E2-AD52C2B41697}"/>
              </a:ext>
            </a:extLst>
          </p:cNvPr>
          <p:cNvPicPr>
            <a:picLocks noChangeAspect="1"/>
          </p:cNvPicPr>
          <p:nvPr/>
        </p:nvPicPr>
        <p:blipFill>
          <a:blip r:embed="rId4"/>
          <a:stretch>
            <a:fillRect/>
          </a:stretch>
        </p:blipFill>
        <p:spPr>
          <a:xfrm>
            <a:off x="7787618" y="5251357"/>
            <a:ext cx="719390" cy="719390"/>
          </a:xfrm>
          <a:prstGeom prst="rect">
            <a:avLst/>
          </a:prstGeom>
        </p:spPr>
      </p:pic>
      <p:pic>
        <p:nvPicPr>
          <p:cNvPr id="7" name="Picture 6">
            <a:extLst>
              <a:ext uri="{FF2B5EF4-FFF2-40B4-BE49-F238E27FC236}">
                <a16:creationId xmlns:a16="http://schemas.microsoft.com/office/drawing/2014/main" id="{9B4DFC3F-D23C-49C3-9030-EB0197271290}"/>
              </a:ext>
            </a:extLst>
          </p:cNvPr>
          <p:cNvPicPr>
            <a:picLocks noChangeAspect="1"/>
          </p:cNvPicPr>
          <p:nvPr/>
        </p:nvPicPr>
        <p:blipFill>
          <a:blip r:embed="rId5"/>
          <a:stretch>
            <a:fillRect/>
          </a:stretch>
        </p:blipFill>
        <p:spPr>
          <a:xfrm>
            <a:off x="7995821" y="592088"/>
            <a:ext cx="3586580" cy="3124049"/>
          </a:xfrm>
          <a:prstGeom prst="rect">
            <a:avLst/>
          </a:prstGeom>
        </p:spPr>
      </p:pic>
    </p:spTree>
    <p:extLst>
      <p:ext uri="{BB962C8B-B14F-4D97-AF65-F5344CB8AC3E}">
        <p14:creationId xmlns:p14="http://schemas.microsoft.com/office/powerpoint/2010/main" val="323542163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967C7-AFF0-4861-8EB9-213798E06361}"/>
              </a:ext>
            </a:extLst>
          </p:cNvPr>
          <p:cNvSpPr>
            <a:spLocks noGrp="1"/>
          </p:cNvSpPr>
          <p:nvPr>
            <p:ph type="title"/>
          </p:nvPr>
        </p:nvSpPr>
        <p:spPr/>
        <p:txBody>
          <a:bodyPr/>
          <a:lstStyle/>
          <a:p>
            <a:r>
              <a:rPr lang="en-GB" dirty="0"/>
              <a:t>ETHICAL STANDARDS FRAMEWORK</a:t>
            </a:r>
          </a:p>
        </p:txBody>
      </p:sp>
      <p:sp>
        <p:nvSpPr>
          <p:cNvPr id="3" name="Content Placeholder 2">
            <a:extLst>
              <a:ext uri="{FF2B5EF4-FFF2-40B4-BE49-F238E27FC236}">
                <a16:creationId xmlns:a16="http://schemas.microsoft.com/office/drawing/2014/main" id="{483D5602-B04D-4A48-BBF6-E295C3FA4D1D}"/>
              </a:ext>
            </a:extLst>
          </p:cNvPr>
          <p:cNvSpPr>
            <a:spLocks noGrp="1"/>
          </p:cNvSpPr>
          <p:nvPr>
            <p:ph idx="1"/>
          </p:nvPr>
        </p:nvSpPr>
        <p:spPr/>
        <p:txBody>
          <a:bodyPr>
            <a:normAutofit/>
          </a:bodyPr>
          <a:lstStyle/>
          <a:p>
            <a:pPr marL="0" indent="0">
              <a:lnSpc>
                <a:spcPct val="150000"/>
              </a:lnSpc>
              <a:buNone/>
            </a:pPr>
            <a:r>
              <a:rPr lang="en-GB" b="1" dirty="0"/>
              <a:t>Standards Commission for Scotland</a:t>
            </a:r>
          </a:p>
          <a:p>
            <a:pPr marL="179388" lvl="1" indent="450850">
              <a:lnSpc>
                <a:spcPct val="150000"/>
              </a:lnSpc>
              <a:buFont typeface="Wingdings" panose="05000000000000000000" pitchFamily="2" charset="2"/>
              <a:buChar char="Ø"/>
            </a:pPr>
            <a:r>
              <a:rPr lang="en-GB" dirty="0">
                <a:solidFill>
                  <a:srgbClr val="7030A0"/>
                </a:solidFill>
              </a:rPr>
              <a:t>Provides guidance </a:t>
            </a:r>
          </a:p>
          <a:p>
            <a:pPr marL="179388" lvl="1" indent="450850">
              <a:lnSpc>
                <a:spcPct val="150000"/>
              </a:lnSpc>
              <a:buFont typeface="Wingdings" panose="05000000000000000000" pitchFamily="2" charset="2"/>
              <a:buChar char="Ø"/>
            </a:pPr>
            <a:r>
              <a:rPr lang="en-GB" dirty="0">
                <a:solidFill>
                  <a:srgbClr val="7030A0"/>
                </a:solidFill>
              </a:rPr>
              <a:t>Promotes framework</a:t>
            </a:r>
          </a:p>
          <a:p>
            <a:pPr marL="179388" lvl="1" indent="450850">
              <a:lnSpc>
                <a:spcPct val="160000"/>
              </a:lnSpc>
              <a:buFont typeface="Wingdings" panose="05000000000000000000" pitchFamily="2" charset="2"/>
              <a:buChar char="Ø"/>
            </a:pPr>
            <a:r>
              <a:rPr lang="en-GB" dirty="0">
                <a:solidFill>
                  <a:srgbClr val="7030A0"/>
                </a:solidFill>
              </a:rPr>
              <a:t>Adjudicates on complaints</a:t>
            </a:r>
          </a:p>
          <a:p>
            <a:pPr marL="0" indent="0">
              <a:lnSpc>
                <a:spcPct val="160000"/>
              </a:lnSpc>
              <a:buNone/>
            </a:pPr>
            <a:r>
              <a:rPr lang="en-GB" b="1" dirty="0">
                <a:solidFill>
                  <a:schemeClr val="accent5">
                    <a:lumMod val="75000"/>
                  </a:schemeClr>
                </a:solidFill>
              </a:rPr>
              <a:t>Ethical Standards Commissioner (ESC)</a:t>
            </a:r>
          </a:p>
          <a:p>
            <a:pPr marL="625475" lvl="1" indent="-442913">
              <a:lnSpc>
                <a:spcPct val="150000"/>
              </a:lnSpc>
              <a:buFont typeface="Wingdings" panose="05000000000000000000" pitchFamily="2" charset="2"/>
              <a:buChar char="Ø"/>
            </a:pPr>
            <a:r>
              <a:rPr lang="en-GB" dirty="0">
                <a:solidFill>
                  <a:schemeClr val="accent5">
                    <a:lumMod val="75000"/>
                  </a:schemeClr>
                </a:solidFill>
              </a:rPr>
              <a:t>Receives complaints and undertakes investigations</a:t>
            </a:r>
          </a:p>
          <a:p>
            <a:pPr marL="400050" lvl="1" indent="0">
              <a:lnSpc>
                <a:spcPct val="150000"/>
              </a:lnSpc>
              <a:buNone/>
            </a:pPr>
            <a:endParaRPr lang="en-GB" dirty="0"/>
          </a:p>
        </p:txBody>
      </p:sp>
      <p:pic>
        <p:nvPicPr>
          <p:cNvPr id="4" name="Picture 3">
            <a:extLst>
              <a:ext uri="{FF2B5EF4-FFF2-40B4-BE49-F238E27FC236}">
                <a16:creationId xmlns:a16="http://schemas.microsoft.com/office/drawing/2014/main" id="{72D04C38-954F-4EE5-9FD6-A3E80D6DF25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93" t="3716" r="5800"/>
          <a:stretch/>
        </p:blipFill>
        <p:spPr bwMode="auto">
          <a:xfrm>
            <a:off x="8106209" y="1412776"/>
            <a:ext cx="2214327" cy="305858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9856050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1709BA-9C6A-4FD9-AA66-D1B8BC453A13}"/>
              </a:ext>
            </a:extLst>
          </p:cNvPr>
          <p:cNvSpPr>
            <a:spLocks noGrp="1"/>
          </p:cNvSpPr>
          <p:nvPr>
            <p:ph sz="half" idx="1"/>
          </p:nvPr>
        </p:nvSpPr>
        <p:spPr>
          <a:xfrm>
            <a:off x="1482617" y="1407916"/>
            <a:ext cx="9939888" cy="4093473"/>
          </a:xfrm>
        </p:spPr>
        <p:txBody>
          <a:bodyPr>
            <a:normAutofit/>
          </a:bodyPr>
          <a:lstStyle/>
          <a:p>
            <a:pPr marL="0" lvl="0" indent="0">
              <a:lnSpc>
                <a:spcPct val="110000"/>
              </a:lnSpc>
              <a:buNone/>
              <a:defRPr/>
            </a:pPr>
            <a:r>
              <a:rPr lang="en-GB" sz="4600" b="1" dirty="0">
                <a:solidFill>
                  <a:srgbClr val="8B169B"/>
                </a:solidFill>
              </a:rPr>
              <a:t>Hearings</a:t>
            </a:r>
          </a:p>
          <a:p>
            <a:pPr>
              <a:lnSpc>
                <a:spcPct val="110000"/>
              </a:lnSpc>
              <a:defRPr/>
            </a:pPr>
            <a:r>
              <a:rPr lang="en-GB" sz="3200" dirty="0">
                <a:solidFill>
                  <a:srgbClr val="00349E">
                    <a:lumMod val="50000"/>
                  </a:srgbClr>
                </a:solidFill>
              </a:rPr>
              <a:t>To determine if breach of Code</a:t>
            </a:r>
          </a:p>
          <a:p>
            <a:pPr>
              <a:lnSpc>
                <a:spcPct val="110000"/>
              </a:lnSpc>
              <a:defRPr/>
            </a:pPr>
            <a:r>
              <a:rPr lang="en-GB" sz="3200" dirty="0">
                <a:solidFill>
                  <a:srgbClr val="00349E">
                    <a:lumMod val="50000"/>
                  </a:srgbClr>
                </a:solidFill>
              </a:rPr>
              <a:t>To determine sanction</a:t>
            </a:r>
          </a:p>
          <a:p>
            <a:pPr>
              <a:lnSpc>
                <a:spcPct val="110000"/>
              </a:lnSpc>
              <a:defRPr/>
            </a:pPr>
            <a:r>
              <a:rPr lang="en-GB" sz="3200" dirty="0">
                <a:solidFill>
                  <a:srgbClr val="00349E">
                    <a:lumMod val="50000"/>
                  </a:srgbClr>
                </a:solidFill>
              </a:rPr>
              <a:t>Panel of 3 Members</a:t>
            </a:r>
          </a:p>
          <a:p>
            <a:pPr>
              <a:lnSpc>
                <a:spcPct val="110000"/>
              </a:lnSpc>
              <a:defRPr/>
            </a:pPr>
            <a:r>
              <a:rPr lang="en-GB" sz="3200" dirty="0">
                <a:solidFill>
                  <a:srgbClr val="00349E">
                    <a:lumMod val="50000"/>
                  </a:srgbClr>
                </a:solidFill>
              </a:rPr>
              <a:t>Usually held in public</a:t>
            </a:r>
          </a:p>
          <a:p>
            <a:pPr>
              <a:lnSpc>
                <a:spcPct val="110000"/>
              </a:lnSpc>
              <a:defRPr/>
            </a:pPr>
            <a:r>
              <a:rPr lang="en-GB" sz="3200" dirty="0">
                <a:solidFill>
                  <a:srgbClr val="00349E">
                    <a:lumMod val="50000"/>
                  </a:srgbClr>
                </a:solidFill>
              </a:rPr>
              <a:t>Formal process</a:t>
            </a:r>
          </a:p>
          <a:p>
            <a:pPr>
              <a:lnSpc>
                <a:spcPct val="110000"/>
              </a:lnSpc>
              <a:defRPr/>
            </a:pPr>
            <a:endParaRPr lang="en-GB" sz="3200" dirty="0">
              <a:solidFill>
                <a:schemeClr val="tx1"/>
              </a:solidFill>
            </a:endParaRPr>
          </a:p>
          <a:p>
            <a:endParaRPr lang="en-GB" dirty="0"/>
          </a:p>
        </p:txBody>
      </p:sp>
      <p:sp>
        <p:nvSpPr>
          <p:cNvPr id="4" name="Content Placeholder 3">
            <a:extLst>
              <a:ext uri="{FF2B5EF4-FFF2-40B4-BE49-F238E27FC236}">
                <a16:creationId xmlns:a16="http://schemas.microsoft.com/office/drawing/2014/main" id="{D6F32FD2-2093-4A08-B903-63C74F7C6823}"/>
              </a:ext>
            </a:extLst>
          </p:cNvPr>
          <p:cNvSpPr>
            <a:spLocks noGrp="1"/>
          </p:cNvSpPr>
          <p:nvPr>
            <p:ph sz="half" idx="2"/>
          </p:nvPr>
        </p:nvSpPr>
        <p:spPr>
          <a:xfrm>
            <a:off x="5937397" y="3232969"/>
            <a:ext cx="5997476" cy="3625031"/>
          </a:xfrm>
        </p:spPr>
        <p:txBody>
          <a:bodyPr>
            <a:normAutofit/>
          </a:bodyPr>
          <a:lstStyle/>
          <a:p>
            <a:pPr marL="0" lvl="0" indent="0">
              <a:lnSpc>
                <a:spcPct val="110000"/>
              </a:lnSpc>
              <a:buNone/>
              <a:defRPr/>
            </a:pPr>
            <a:r>
              <a:rPr lang="en-GB" sz="4600" b="1" dirty="0">
                <a:solidFill>
                  <a:srgbClr val="8B169B"/>
                </a:solidFill>
              </a:rPr>
              <a:t>Sanctions</a:t>
            </a:r>
          </a:p>
          <a:p>
            <a:pPr lvl="0">
              <a:lnSpc>
                <a:spcPct val="110000"/>
              </a:lnSpc>
              <a:defRPr/>
            </a:pPr>
            <a:r>
              <a:rPr lang="en-GB" sz="3200" dirty="0">
                <a:solidFill>
                  <a:srgbClr val="00349E">
                    <a:lumMod val="50000"/>
                  </a:srgbClr>
                </a:solidFill>
              </a:rPr>
              <a:t>Censure</a:t>
            </a:r>
          </a:p>
          <a:p>
            <a:pPr lvl="0">
              <a:lnSpc>
                <a:spcPct val="110000"/>
              </a:lnSpc>
              <a:defRPr/>
            </a:pPr>
            <a:r>
              <a:rPr lang="en-GB" sz="3200" dirty="0">
                <a:solidFill>
                  <a:srgbClr val="00349E">
                    <a:lumMod val="50000"/>
                  </a:srgbClr>
                </a:solidFill>
              </a:rPr>
              <a:t>Suspend (full or partial, up to 1 year)</a:t>
            </a:r>
          </a:p>
          <a:p>
            <a:pPr lvl="0">
              <a:lnSpc>
                <a:spcPct val="110000"/>
              </a:lnSpc>
              <a:defRPr/>
            </a:pPr>
            <a:r>
              <a:rPr lang="en-GB" sz="3200" dirty="0">
                <a:solidFill>
                  <a:srgbClr val="00349E">
                    <a:lumMod val="50000"/>
                  </a:srgbClr>
                </a:solidFill>
              </a:rPr>
              <a:t>Disqualify (up to 5 years)</a:t>
            </a:r>
          </a:p>
          <a:p>
            <a:endParaRPr lang="en-GB" dirty="0"/>
          </a:p>
        </p:txBody>
      </p:sp>
      <p:sp>
        <p:nvSpPr>
          <p:cNvPr id="2" name="Title 1">
            <a:extLst>
              <a:ext uri="{FF2B5EF4-FFF2-40B4-BE49-F238E27FC236}">
                <a16:creationId xmlns:a16="http://schemas.microsoft.com/office/drawing/2014/main" id="{06350705-7CFB-405F-A59E-BE993027853D}"/>
              </a:ext>
            </a:extLst>
          </p:cNvPr>
          <p:cNvSpPr>
            <a:spLocks noGrp="1"/>
          </p:cNvSpPr>
          <p:nvPr>
            <p:ph type="title"/>
          </p:nvPr>
        </p:nvSpPr>
        <p:spPr>
          <a:xfrm>
            <a:off x="1482617" y="264917"/>
            <a:ext cx="10286933" cy="1143000"/>
          </a:xfrm>
        </p:spPr>
        <p:txBody>
          <a:bodyPr>
            <a:normAutofit/>
          </a:bodyPr>
          <a:lstStyle/>
          <a:p>
            <a:r>
              <a:rPr lang="en-GB" sz="4600" dirty="0"/>
              <a:t>Adjudication </a:t>
            </a:r>
          </a:p>
        </p:txBody>
      </p:sp>
      <p:pic>
        <p:nvPicPr>
          <p:cNvPr id="5" name="Picture 4">
            <a:extLst>
              <a:ext uri="{FF2B5EF4-FFF2-40B4-BE49-F238E27FC236}">
                <a16:creationId xmlns:a16="http://schemas.microsoft.com/office/drawing/2014/main" id="{563FB06D-9170-4EB9-A0C3-323ACBE61F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2888" y="836417"/>
            <a:ext cx="3165039" cy="21100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938275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1B26F-649D-417A-BC8A-1BB931E4B0ED}"/>
              </a:ext>
            </a:extLst>
          </p:cNvPr>
          <p:cNvSpPr>
            <a:spLocks noGrp="1"/>
          </p:cNvSpPr>
          <p:nvPr>
            <p:ph type="title"/>
          </p:nvPr>
        </p:nvSpPr>
        <p:spPr/>
        <p:txBody>
          <a:bodyPr/>
          <a:lstStyle/>
          <a:p>
            <a:r>
              <a:rPr lang="en-GB" dirty="0"/>
              <a:t>THE COUNCILLORS’ CODE</a:t>
            </a:r>
          </a:p>
        </p:txBody>
      </p:sp>
      <p:sp>
        <p:nvSpPr>
          <p:cNvPr id="3" name="Content Placeholder 2">
            <a:extLst>
              <a:ext uri="{FF2B5EF4-FFF2-40B4-BE49-F238E27FC236}">
                <a16:creationId xmlns:a16="http://schemas.microsoft.com/office/drawing/2014/main" id="{2D7FF00D-2A25-4F5D-95DF-EE9EED29174F}"/>
              </a:ext>
            </a:extLst>
          </p:cNvPr>
          <p:cNvSpPr>
            <a:spLocks noGrp="1"/>
          </p:cNvSpPr>
          <p:nvPr>
            <p:ph idx="1"/>
          </p:nvPr>
        </p:nvSpPr>
        <p:spPr/>
        <p:txBody>
          <a:bodyPr/>
          <a:lstStyle/>
          <a:p>
            <a:pPr marL="0" indent="0">
              <a:buNone/>
            </a:pPr>
            <a:r>
              <a:rPr lang="en-GB" sz="4000" b="1" dirty="0">
                <a:solidFill>
                  <a:srgbClr val="002060"/>
                </a:solidFill>
              </a:rPr>
              <a:t>1. Introduction</a:t>
            </a:r>
          </a:p>
          <a:p>
            <a:pPr marL="981075" indent="-438150">
              <a:spcAft>
                <a:spcPts val="1200"/>
              </a:spcAft>
            </a:pPr>
            <a:r>
              <a:rPr lang="en-GB" dirty="0">
                <a:solidFill>
                  <a:srgbClr val="002060"/>
                </a:solidFill>
              </a:rPr>
              <a:t>First person</a:t>
            </a:r>
          </a:p>
          <a:p>
            <a:pPr marL="981075" indent="-438150">
              <a:spcAft>
                <a:spcPts val="1200"/>
              </a:spcAft>
            </a:pPr>
            <a:r>
              <a:rPr lang="en-GB" dirty="0">
                <a:solidFill>
                  <a:srgbClr val="002060"/>
                </a:solidFill>
              </a:rPr>
              <a:t>Personal Responsibility</a:t>
            </a:r>
          </a:p>
          <a:p>
            <a:pPr marL="981075" indent="-438150">
              <a:spcAft>
                <a:spcPts val="1200"/>
              </a:spcAft>
            </a:pPr>
            <a:r>
              <a:rPr lang="en-GB" dirty="0">
                <a:solidFill>
                  <a:srgbClr val="002060"/>
                </a:solidFill>
              </a:rPr>
              <a:t>Applicability</a:t>
            </a:r>
          </a:p>
          <a:p>
            <a:pPr marL="981075" indent="-438150">
              <a:spcAft>
                <a:spcPts val="1200"/>
              </a:spcAft>
            </a:pPr>
            <a:r>
              <a:rPr lang="en-GB" dirty="0">
                <a:solidFill>
                  <a:srgbClr val="002060"/>
                </a:solidFill>
              </a:rPr>
              <a:t>“I will not, at any time, advocate or encourage any action contrary to the Code”</a:t>
            </a:r>
          </a:p>
          <a:p>
            <a:pPr marL="630238" indent="-630238">
              <a:buFont typeface="Wingdings" panose="05000000000000000000" pitchFamily="2" charset="2"/>
              <a:buChar char="Ø"/>
            </a:pPr>
            <a:endParaRPr lang="en-GB" dirty="0">
              <a:solidFill>
                <a:srgbClr val="002060"/>
              </a:solidFill>
            </a:endParaRPr>
          </a:p>
          <a:p>
            <a:pPr marL="630238" indent="-630238">
              <a:buFont typeface="Wingdings" panose="05000000000000000000" pitchFamily="2" charset="2"/>
              <a:buChar char="Ø"/>
            </a:pPr>
            <a:endParaRPr lang="en-GB" dirty="0">
              <a:solidFill>
                <a:srgbClr val="002060"/>
              </a:solidFill>
            </a:endParaRPr>
          </a:p>
          <a:p>
            <a:pPr marL="0" indent="0">
              <a:buNone/>
            </a:pPr>
            <a:endParaRPr lang="en-GB" dirty="0"/>
          </a:p>
        </p:txBody>
      </p:sp>
      <p:pic>
        <p:nvPicPr>
          <p:cNvPr id="4" name="Picture 3">
            <a:extLst>
              <a:ext uri="{FF2B5EF4-FFF2-40B4-BE49-F238E27FC236}">
                <a16:creationId xmlns:a16="http://schemas.microsoft.com/office/drawing/2014/main" id="{A9705687-C026-4485-8AE4-E25D00148F55}"/>
              </a:ext>
            </a:extLst>
          </p:cNvPr>
          <p:cNvPicPr>
            <a:picLocks noChangeAspect="1"/>
          </p:cNvPicPr>
          <p:nvPr/>
        </p:nvPicPr>
        <p:blipFill>
          <a:blip r:embed="rId3"/>
          <a:stretch>
            <a:fillRect/>
          </a:stretch>
        </p:blipFill>
        <p:spPr>
          <a:xfrm>
            <a:off x="7765774" y="1219199"/>
            <a:ext cx="3457072" cy="23147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5924755"/>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CAF08-05D4-4452-AA64-4C877915B766}"/>
              </a:ext>
            </a:extLst>
          </p:cNvPr>
          <p:cNvSpPr>
            <a:spLocks noGrp="1"/>
          </p:cNvSpPr>
          <p:nvPr>
            <p:ph type="title"/>
          </p:nvPr>
        </p:nvSpPr>
        <p:spPr/>
        <p:txBody>
          <a:bodyPr/>
          <a:lstStyle/>
          <a:p>
            <a:r>
              <a:rPr lang="en-GB" dirty="0"/>
              <a:t>2. Applicability &amp; Key Principles</a:t>
            </a:r>
          </a:p>
        </p:txBody>
      </p:sp>
      <p:sp>
        <p:nvSpPr>
          <p:cNvPr id="3" name="Content Placeholder 2">
            <a:extLst>
              <a:ext uri="{FF2B5EF4-FFF2-40B4-BE49-F238E27FC236}">
                <a16:creationId xmlns:a16="http://schemas.microsoft.com/office/drawing/2014/main" id="{2D7926A3-366A-4382-A07F-A1E8C95B64BF}"/>
              </a:ext>
            </a:extLst>
          </p:cNvPr>
          <p:cNvSpPr>
            <a:spLocks noGrp="1"/>
          </p:cNvSpPr>
          <p:nvPr>
            <p:ph idx="1"/>
          </p:nvPr>
        </p:nvSpPr>
        <p:spPr>
          <a:xfrm>
            <a:off x="2001078" y="1642925"/>
            <a:ext cx="9677333" cy="4492832"/>
          </a:xfrm>
        </p:spPr>
        <p:txBody>
          <a:bodyPr>
            <a:normAutofit/>
          </a:bodyPr>
          <a:lstStyle/>
          <a:p>
            <a:r>
              <a:rPr lang="en-GB" dirty="0">
                <a:solidFill>
                  <a:srgbClr val="002060"/>
                </a:solidFill>
              </a:rPr>
              <a:t>When acting as a councillor and when you could reasonably be regarded as acting as such</a:t>
            </a:r>
          </a:p>
          <a:p>
            <a:r>
              <a:rPr lang="en-GB" dirty="0">
                <a:solidFill>
                  <a:srgbClr val="002060"/>
                </a:solidFill>
              </a:rPr>
              <a:t>Not prevented from expressing views, (including making political comment) provided do so in way that is compatible with Code</a:t>
            </a:r>
          </a:p>
          <a:p>
            <a:r>
              <a:rPr lang="en-GB" dirty="0">
                <a:solidFill>
                  <a:srgbClr val="002060"/>
                </a:solidFill>
              </a:rPr>
              <a:t>Encouraged to seek advice if unsure</a:t>
            </a:r>
          </a:p>
          <a:p>
            <a:r>
              <a:rPr lang="en-GB" dirty="0">
                <a:solidFill>
                  <a:srgbClr val="002060"/>
                </a:solidFill>
              </a:rPr>
              <a:t>Breach of one or more of the key principles does not in itself constitute evidence of a breach of the Code </a:t>
            </a:r>
          </a:p>
        </p:txBody>
      </p:sp>
    </p:spTree>
    <p:extLst>
      <p:ext uri="{BB962C8B-B14F-4D97-AF65-F5344CB8AC3E}">
        <p14:creationId xmlns:p14="http://schemas.microsoft.com/office/powerpoint/2010/main" val="896925700"/>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F91BF-BAEA-4735-82B9-560AAD46D5DA}"/>
              </a:ext>
            </a:extLst>
          </p:cNvPr>
          <p:cNvSpPr>
            <a:spLocks noGrp="1"/>
          </p:cNvSpPr>
          <p:nvPr>
            <p:ph type="title"/>
          </p:nvPr>
        </p:nvSpPr>
        <p:spPr/>
        <p:txBody>
          <a:bodyPr/>
          <a:lstStyle/>
          <a:p>
            <a:r>
              <a:rPr lang="en-GB" dirty="0"/>
              <a:t>3. General Conduct</a:t>
            </a:r>
          </a:p>
        </p:txBody>
      </p:sp>
      <p:sp>
        <p:nvSpPr>
          <p:cNvPr id="3" name="Content Placeholder 2">
            <a:extLst>
              <a:ext uri="{FF2B5EF4-FFF2-40B4-BE49-F238E27FC236}">
                <a16:creationId xmlns:a16="http://schemas.microsoft.com/office/drawing/2014/main" id="{3586416C-F785-4620-A942-D1DEC4F5E223}"/>
              </a:ext>
            </a:extLst>
          </p:cNvPr>
          <p:cNvSpPr>
            <a:spLocks noGrp="1"/>
          </p:cNvSpPr>
          <p:nvPr>
            <p:ph idx="1"/>
          </p:nvPr>
        </p:nvSpPr>
        <p:spPr>
          <a:xfrm>
            <a:off x="1965368" y="1430546"/>
            <a:ext cx="9779924" cy="5040560"/>
          </a:xfrm>
        </p:spPr>
        <p:txBody>
          <a:bodyPr>
            <a:normAutofit fontScale="92500" lnSpcReduction="10000"/>
          </a:bodyPr>
          <a:lstStyle/>
          <a:p>
            <a:pPr marL="0" indent="0">
              <a:buNone/>
            </a:pPr>
            <a:r>
              <a:rPr lang="en-GB" sz="4000" b="1" dirty="0">
                <a:solidFill>
                  <a:srgbClr val="002060"/>
                </a:solidFill>
              </a:rPr>
              <a:t>Respect &amp; Courtesy</a:t>
            </a:r>
          </a:p>
          <a:p>
            <a:r>
              <a:rPr lang="en-GB" dirty="0">
                <a:solidFill>
                  <a:srgbClr val="002060"/>
                </a:solidFill>
              </a:rPr>
              <a:t>Bullying and harassment</a:t>
            </a:r>
          </a:p>
          <a:p>
            <a:r>
              <a:rPr lang="en-GB" dirty="0">
                <a:solidFill>
                  <a:srgbClr val="002060"/>
                </a:solidFill>
              </a:rPr>
              <a:t>Unlawful discrimination, requirement to advance equal opportunity</a:t>
            </a:r>
          </a:p>
          <a:p>
            <a:pPr marL="0" indent="0">
              <a:buNone/>
            </a:pPr>
            <a:r>
              <a:rPr lang="en-GB" sz="4000" b="1" dirty="0">
                <a:solidFill>
                  <a:srgbClr val="002060"/>
                </a:solidFill>
              </a:rPr>
              <a:t>Relations with Council Employees</a:t>
            </a:r>
          </a:p>
          <a:p>
            <a:r>
              <a:rPr lang="en-GB" dirty="0">
                <a:solidFill>
                  <a:srgbClr val="002060"/>
                </a:solidFill>
              </a:rPr>
              <a:t>Not to become involved in operational management</a:t>
            </a:r>
          </a:p>
          <a:p>
            <a:r>
              <a:rPr lang="en-GB" dirty="0">
                <a:solidFill>
                  <a:srgbClr val="002060"/>
                </a:solidFill>
              </a:rPr>
              <a:t>Cannot undermine officers or the raising of concerns about their performance, conduct or capability in public </a:t>
            </a:r>
          </a:p>
          <a:p>
            <a:r>
              <a:rPr lang="en-GB" dirty="0">
                <a:solidFill>
                  <a:srgbClr val="002060"/>
                </a:solidFill>
              </a:rPr>
              <a:t>Must not take, or seek to take, unfair advantage of position in dealings with employees </a:t>
            </a:r>
          </a:p>
          <a:p>
            <a:pPr marL="0" indent="0">
              <a:buNone/>
            </a:pPr>
            <a:endParaRPr lang="en-GB" sz="4000" b="1" dirty="0">
              <a:solidFill>
                <a:srgbClr val="002060"/>
              </a:solidFill>
            </a:endParaRPr>
          </a:p>
          <a:p>
            <a:pPr marL="0" indent="0">
              <a:buNone/>
            </a:pPr>
            <a:endParaRPr lang="en-GB" sz="4000" b="1" dirty="0">
              <a:solidFill>
                <a:srgbClr val="002060"/>
              </a:solidFill>
            </a:endParaRPr>
          </a:p>
        </p:txBody>
      </p:sp>
    </p:spTree>
    <p:extLst>
      <p:ext uri="{BB962C8B-B14F-4D97-AF65-F5344CB8AC3E}">
        <p14:creationId xmlns:p14="http://schemas.microsoft.com/office/powerpoint/2010/main" val="203460155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1E9E4-A37A-49BA-97B2-19CA16D211E5}"/>
              </a:ext>
            </a:extLst>
          </p:cNvPr>
          <p:cNvSpPr>
            <a:spLocks noGrp="1"/>
          </p:cNvSpPr>
          <p:nvPr>
            <p:ph type="title"/>
          </p:nvPr>
        </p:nvSpPr>
        <p:spPr/>
        <p:txBody>
          <a:bodyPr/>
          <a:lstStyle/>
          <a:p>
            <a:r>
              <a:rPr lang="en-GB" dirty="0"/>
              <a:t>3. General Conduct cont.</a:t>
            </a:r>
          </a:p>
        </p:txBody>
      </p:sp>
      <p:sp>
        <p:nvSpPr>
          <p:cNvPr id="3" name="Content Placeholder 2">
            <a:extLst>
              <a:ext uri="{FF2B5EF4-FFF2-40B4-BE49-F238E27FC236}">
                <a16:creationId xmlns:a16="http://schemas.microsoft.com/office/drawing/2014/main" id="{BED58B49-08E3-4406-A745-051CFE4B6F73}"/>
              </a:ext>
            </a:extLst>
          </p:cNvPr>
          <p:cNvSpPr>
            <a:spLocks noGrp="1"/>
          </p:cNvSpPr>
          <p:nvPr>
            <p:ph idx="1"/>
          </p:nvPr>
        </p:nvSpPr>
        <p:spPr>
          <a:xfrm>
            <a:off x="1968568" y="1417638"/>
            <a:ext cx="9982132" cy="5040560"/>
          </a:xfrm>
        </p:spPr>
        <p:txBody>
          <a:bodyPr/>
          <a:lstStyle/>
          <a:p>
            <a:pPr marL="0" indent="0">
              <a:buNone/>
            </a:pPr>
            <a:r>
              <a:rPr lang="en-GB" sz="4000" b="1" dirty="0">
                <a:solidFill>
                  <a:srgbClr val="002060"/>
                </a:solidFill>
              </a:rPr>
              <a:t>Gifts &amp; Hospitality</a:t>
            </a:r>
          </a:p>
          <a:p>
            <a:r>
              <a:rPr lang="en-GB" sz="3600" dirty="0">
                <a:solidFill>
                  <a:srgbClr val="002060"/>
                </a:solidFill>
              </a:rPr>
              <a:t>General rule is councillors can never ask for, or seek, gifts and hospitality</a:t>
            </a:r>
          </a:p>
          <a:p>
            <a:r>
              <a:rPr lang="en-GB" sz="3600" dirty="0">
                <a:solidFill>
                  <a:srgbClr val="002060"/>
                </a:solidFill>
              </a:rPr>
              <a:t>When offered, can only accept in very limited circumstances and need to consider </a:t>
            </a:r>
            <a:r>
              <a:rPr lang="en-GB" sz="3600" b="1" dirty="0">
                <a:solidFill>
                  <a:srgbClr val="002060"/>
                </a:solidFill>
              </a:rPr>
              <a:t>objective test</a:t>
            </a:r>
            <a:endParaRPr lang="en-GB" sz="3600" dirty="0">
              <a:solidFill>
                <a:srgbClr val="002060"/>
              </a:solidFill>
            </a:endParaRPr>
          </a:p>
          <a:p>
            <a:r>
              <a:rPr lang="en-GB" sz="3600" dirty="0">
                <a:solidFill>
                  <a:srgbClr val="002060"/>
                </a:solidFill>
              </a:rPr>
              <a:t>Requirement to advise MO of significant or repeated offers</a:t>
            </a:r>
          </a:p>
        </p:txBody>
      </p:sp>
    </p:spTree>
    <p:extLst>
      <p:ext uri="{BB962C8B-B14F-4D97-AF65-F5344CB8AC3E}">
        <p14:creationId xmlns:p14="http://schemas.microsoft.com/office/powerpoint/2010/main" val="667306346"/>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AB37F-5967-41AB-AB3F-F45398017034}"/>
              </a:ext>
            </a:extLst>
          </p:cNvPr>
          <p:cNvSpPr>
            <a:spLocks noGrp="1"/>
          </p:cNvSpPr>
          <p:nvPr>
            <p:ph type="title"/>
          </p:nvPr>
        </p:nvSpPr>
        <p:spPr/>
        <p:txBody>
          <a:bodyPr/>
          <a:lstStyle/>
          <a:p>
            <a:r>
              <a:rPr lang="en-GB" dirty="0"/>
              <a:t>3. General Conduct cont.</a:t>
            </a:r>
          </a:p>
        </p:txBody>
      </p:sp>
      <p:sp>
        <p:nvSpPr>
          <p:cNvPr id="3" name="Content Placeholder 2">
            <a:extLst>
              <a:ext uri="{FF2B5EF4-FFF2-40B4-BE49-F238E27FC236}">
                <a16:creationId xmlns:a16="http://schemas.microsoft.com/office/drawing/2014/main" id="{4D0576CB-1D6A-42CB-A7FB-BD335F03A7B0}"/>
              </a:ext>
            </a:extLst>
          </p:cNvPr>
          <p:cNvSpPr>
            <a:spLocks noGrp="1"/>
          </p:cNvSpPr>
          <p:nvPr>
            <p:ph idx="1"/>
          </p:nvPr>
        </p:nvSpPr>
        <p:spPr>
          <a:xfrm>
            <a:off x="1968337" y="1467571"/>
            <a:ext cx="4964172" cy="959717"/>
          </a:xfrm>
        </p:spPr>
        <p:txBody>
          <a:bodyPr/>
          <a:lstStyle/>
          <a:p>
            <a:pPr marL="0" indent="0">
              <a:buNone/>
            </a:pPr>
            <a:r>
              <a:rPr lang="en-GB" sz="4000" b="1" dirty="0">
                <a:solidFill>
                  <a:srgbClr val="002060"/>
                </a:solidFill>
              </a:rPr>
              <a:t>Confidentiality</a:t>
            </a:r>
          </a:p>
        </p:txBody>
      </p:sp>
      <p:pic>
        <p:nvPicPr>
          <p:cNvPr id="5" name="Picture 4">
            <a:extLst>
              <a:ext uri="{FF2B5EF4-FFF2-40B4-BE49-F238E27FC236}">
                <a16:creationId xmlns:a16="http://schemas.microsoft.com/office/drawing/2014/main" id="{B77B2CF0-16CC-45E3-9638-7DAC6ECA6382}"/>
              </a:ext>
            </a:extLst>
          </p:cNvPr>
          <p:cNvPicPr>
            <a:picLocks noChangeAspect="1"/>
          </p:cNvPicPr>
          <p:nvPr/>
        </p:nvPicPr>
        <p:blipFill>
          <a:blip r:embed="rId3"/>
          <a:stretch>
            <a:fillRect/>
          </a:stretch>
        </p:blipFill>
        <p:spPr>
          <a:xfrm>
            <a:off x="8294169" y="846138"/>
            <a:ext cx="2895600" cy="1581150"/>
          </a:xfrm>
          <a:prstGeom prst="rect">
            <a:avLst/>
          </a:prstGeom>
        </p:spPr>
      </p:pic>
      <p:sp>
        <p:nvSpPr>
          <p:cNvPr id="7" name="TextBox 6">
            <a:extLst>
              <a:ext uri="{FF2B5EF4-FFF2-40B4-BE49-F238E27FC236}">
                <a16:creationId xmlns:a16="http://schemas.microsoft.com/office/drawing/2014/main" id="{845B814D-EA62-4DF4-AABD-DBB30077DBF7}"/>
              </a:ext>
            </a:extLst>
          </p:cNvPr>
          <p:cNvSpPr txBox="1"/>
          <p:nvPr/>
        </p:nvSpPr>
        <p:spPr>
          <a:xfrm>
            <a:off x="1968338" y="2427288"/>
            <a:ext cx="9710074" cy="4308872"/>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rgbClr val="002060"/>
                </a:solidFill>
              </a:rPr>
              <a:t>Cannot use confidential information for personal or party-political advantage</a:t>
            </a:r>
          </a:p>
          <a:p>
            <a:pPr marL="457200" indent="-457200">
              <a:buFont typeface="Arial" panose="020B0604020202020204" pitchFamily="34" charset="0"/>
              <a:buChar char="•"/>
            </a:pPr>
            <a:r>
              <a:rPr lang="en-GB" sz="3200" dirty="0">
                <a:solidFill>
                  <a:srgbClr val="002060"/>
                </a:solidFill>
              </a:rPr>
              <a:t>Notes if no express consent to disclose, should assume it is not given</a:t>
            </a:r>
          </a:p>
          <a:p>
            <a:pPr marL="457200" indent="-457200">
              <a:buFont typeface="Arial" panose="020B0604020202020204" pitchFamily="34" charset="0"/>
              <a:buChar char="•"/>
            </a:pPr>
            <a:r>
              <a:rPr lang="en-GB" sz="3200" dirty="0">
                <a:solidFill>
                  <a:srgbClr val="002060"/>
                </a:solidFill>
              </a:rPr>
              <a:t>Confirms confidential information not to be used:</a:t>
            </a:r>
          </a:p>
          <a:p>
            <a:pPr marL="914400" lvl="1" indent="-457200">
              <a:buFont typeface="Wingdings" panose="05000000000000000000" pitchFamily="2" charset="2"/>
              <a:buChar char="Ø"/>
            </a:pPr>
            <a:r>
              <a:rPr lang="en-GB" sz="3200" dirty="0">
                <a:solidFill>
                  <a:srgbClr val="002060"/>
                </a:solidFill>
              </a:rPr>
              <a:t>For personal or party-political advantage</a:t>
            </a:r>
          </a:p>
          <a:p>
            <a:pPr marL="914400" lvl="1" indent="-457200">
              <a:buFont typeface="Wingdings" panose="05000000000000000000" pitchFamily="2" charset="2"/>
              <a:buChar char="Ø"/>
            </a:pPr>
            <a:r>
              <a:rPr lang="en-GB" sz="3200" dirty="0">
                <a:solidFill>
                  <a:srgbClr val="002060"/>
                </a:solidFill>
              </a:rPr>
              <a:t>To discredit Council</a:t>
            </a:r>
          </a:p>
          <a:p>
            <a:endParaRPr lang="en-GB" sz="3200" dirty="0">
              <a:solidFill>
                <a:srgbClr val="7030A0"/>
              </a:solidFill>
            </a:endParaRPr>
          </a:p>
          <a:p>
            <a:endParaRPr lang="en-GB" dirty="0"/>
          </a:p>
        </p:txBody>
      </p:sp>
    </p:spTree>
    <p:extLst>
      <p:ext uri="{BB962C8B-B14F-4D97-AF65-F5344CB8AC3E}">
        <p14:creationId xmlns:p14="http://schemas.microsoft.com/office/powerpoint/2010/main" val="1313597692"/>
      </p:ext>
    </p:extLst>
  </p:cSld>
  <p:clrMapOvr>
    <a:masterClrMapping/>
  </p:clrMapOvr>
  <p:transition spd="slow">
    <p:wipe/>
  </p:transition>
</p:sld>
</file>

<file path=ppt/theme/theme1.xml><?xml version="1.0" encoding="utf-8"?>
<a:theme xmlns:a="http://schemas.openxmlformats.org/drawingml/2006/main" name="Theme1">
  <a:themeElements>
    <a:clrScheme name="Custom 1">
      <a:dk1>
        <a:sysClr val="windowText" lastClr="000000"/>
      </a:dk1>
      <a:lt1>
        <a:sysClr val="window" lastClr="FFFFFF"/>
      </a:lt1>
      <a:dk2>
        <a:srgbClr val="283138"/>
      </a:dk2>
      <a:lt2>
        <a:srgbClr val="7030A0"/>
      </a:lt2>
      <a:accent1>
        <a:srgbClr val="838D9B"/>
      </a:accent1>
      <a:accent2>
        <a:srgbClr val="F6C2ED"/>
      </a:accent2>
      <a:accent3>
        <a:srgbClr val="EE86DB"/>
      </a:accent3>
      <a:accent4>
        <a:srgbClr val="E64AC9"/>
      </a:accent4>
      <a:accent5>
        <a:srgbClr val="5D5AD2"/>
      </a:accent5>
      <a:accent6>
        <a:srgbClr val="6F6C7D"/>
      </a:accent6>
      <a:hlink>
        <a:srgbClr val="6187E3"/>
      </a:hlink>
      <a:folHlink>
        <a:srgbClr val="7B8E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7BACFAE2-8BDA-49D9-8E03-51F564825977}" vid="{F54D13DD-8C7E-4C52-9720-1831DFEF7C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3542</TotalTime>
  <Words>7098</Words>
  <Application>Microsoft Office PowerPoint</Application>
  <PresentationFormat>Widescreen</PresentationFormat>
  <Paragraphs>427</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Courier New</vt:lpstr>
      <vt:lpstr>Wingdings</vt:lpstr>
      <vt:lpstr>Theme1</vt:lpstr>
      <vt:lpstr>COUNCILLORS’ CODE OF CONDUCT </vt:lpstr>
      <vt:lpstr>AGENDA</vt:lpstr>
      <vt:lpstr>ETHICAL STANDARDS FRAMEWORK</vt:lpstr>
      <vt:lpstr>Adjudication </vt:lpstr>
      <vt:lpstr>THE COUNCILLORS’ CODE</vt:lpstr>
      <vt:lpstr>2. Applicability &amp; Key Principles</vt:lpstr>
      <vt:lpstr>3. General Conduct</vt:lpstr>
      <vt:lpstr>3. General Conduct cont.</vt:lpstr>
      <vt:lpstr>3. General Conduct cont.</vt:lpstr>
      <vt:lpstr>3. General Conduct cont.</vt:lpstr>
      <vt:lpstr>4. Registration of Interests</vt:lpstr>
      <vt:lpstr>4. Registration of Interests cont.</vt:lpstr>
      <vt:lpstr>5. Declarations of Interest</vt:lpstr>
      <vt:lpstr>5. Declarations of Interest cont.</vt:lpstr>
      <vt:lpstr>5. Declarations of Interest cont.</vt:lpstr>
      <vt:lpstr>6. Lobbying &amp; Access</vt:lpstr>
      <vt:lpstr>7. Quasi-Judicial &amp; Regulatory Decisions</vt:lpstr>
      <vt:lpstr>8. Annexes</vt:lpstr>
      <vt:lpstr>STANDARDS COMMISSION’S GUIDANCE</vt:lpstr>
      <vt:lpstr>COUNCILLORS’ CODE – SCS ADVICE NOTES </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J (Julie)</dc:creator>
  <cp:lastModifiedBy>Johnston L (Lorna)</cp:lastModifiedBy>
  <cp:revision>285</cp:revision>
  <cp:lastPrinted>2020-08-26T09:00:27Z</cp:lastPrinted>
  <dcterms:created xsi:type="dcterms:W3CDTF">2020-07-07T15:30:44Z</dcterms:created>
  <dcterms:modified xsi:type="dcterms:W3CDTF">2022-05-04T13:41:01Z</dcterms:modified>
</cp:coreProperties>
</file>