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94" r:id="rId2"/>
    <p:sldId id="295" r:id="rId3"/>
    <p:sldId id="281" r:id="rId4"/>
    <p:sldId id="298" r:id="rId5"/>
    <p:sldId id="282" r:id="rId6"/>
    <p:sldId id="283" r:id="rId7"/>
    <p:sldId id="284" r:id="rId8"/>
    <p:sldId id="290" r:id="rId9"/>
    <p:sldId id="299" r:id="rId10"/>
    <p:sldId id="285" r:id="rId11"/>
    <p:sldId id="291" r:id="rId12"/>
    <p:sldId id="286" r:id="rId13"/>
    <p:sldId id="292" r:id="rId14"/>
    <p:sldId id="293" r:id="rId15"/>
    <p:sldId id="287" r:id="rId16"/>
    <p:sldId id="288" r:id="rId17"/>
    <p:sldId id="289" r:id="rId18"/>
    <p:sldId id="279" r:id="rId19"/>
    <p:sldId id="297" r:id="rId20"/>
  </p:sldIdLst>
  <p:sldSz cx="12192000" cy="6858000"/>
  <p:notesSz cx="687546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ton L (Lorna)" initials="JL(" lastIdx="1" clrIdx="0">
    <p:extLst>
      <p:ext uri="{19B8F6BF-5375-455C-9EA6-DF929625EA0E}">
        <p15:presenceInfo xmlns:p15="http://schemas.microsoft.com/office/powerpoint/2012/main" userId="S-1-5-21-1515194898-1153391639-6498272-320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B169B"/>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533" autoAdjust="0"/>
  </p:normalViewPr>
  <p:slideViewPr>
    <p:cSldViewPr snapToGrid="0">
      <p:cViewPr varScale="1">
        <p:scale>
          <a:sx n="42" d="100"/>
          <a:sy n="42" d="100"/>
        </p:scale>
        <p:origin x="1532" y="48"/>
      </p:cViewPr>
      <p:guideLst/>
    </p:cSldViewPr>
  </p:slideViewPr>
  <p:notesTextViewPr>
    <p:cViewPr>
      <p:scale>
        <a:sx n="1" d="1"/>
        <a:sy n="1" d="1"/>
      </p:scale>
      <p:origin x="0" y="-187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9B7D68-D9C5-42C7-943F-3001427B23D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D855A6B-44CE-45D1-972C-0F9D160F3817}">
      <dgm:prSet phldrT="[Text]"/>
      <dgm:spPr>
        <a:solidFill>
          <a:srgbClr val="8B169B"/>
        </a:solidFill>
        <a:ln>
          <a:solidFill>
            <a:srgbClr val="002060"/>
          </a:solidFill>
        </a:ln>
        <a:effectLst>
          <a:outerShdw blurRad="50800" dist="38100" dir="2700000" algn="tl" rotWithShape="0">
            <a:prstClr val="black">
              <a:alpha val="40000"/>
            </a:prstClr>
          </a:outerShdw>
        </a:effectLst>
      </dgm:spPr>
      <dgm:t>
        <a:bodyPr/>
        <a:lstStyle/>
        <a:p>
          <a:r>
            <a:rPr lang="en-GB" dirty="0"/>
            <a:t>Duty</a:t>
          </a:r>
        </a:p>
      </dgm:t>
    </dgm:pt>
    <dgm:pt modelId="{398C417F-F5A3-438E-8708-DC5E66EEB368}" type="parTrans" cxnId="{2C8991C2-A372-4882-A76F-04FF863BB14E}">
      <dgm:prSet/>
      <dgm:spPr/>
      <dgm:t>
        <a:bodyPr/>
        <a:lstStyle/>
        <a:p>
          <a:endParaRPr lang="en-GB"/>
        </a:p>
      </dgm:t>
    </dgm:pt>
    <dgm:pt modelId="{470FBB74-9E2D-48B6-AD10-2136337E5DB6}" type="sibTrans" cxnId="{2C8991C2-A372-4882-A76F-04FF863BB14E}">
      <dgm:prSet/>
      <dgm:spPr/>
      <dgm:t>
        <a:bodyPr/>
        <a:lstStyle/>
        <a:p>
          <a:endParaRPr lang="en-GB"/>
        </a:p>
      </dgm:t>
    </dgm:pt>
    <dgm:pt modelId="{4C843D3C-83C6-40F1-AEF1-CFCDE67ECDCD}">
      <dgm:prSet phldrT="[Text]"/>
      <dgm:spPr>
        <a:solidFill>
          <a:srgbClr val="8B169B"/>
        </a:solidFill>
        <a:ln>
          <a:solidFill>
            <a:srgbClr val="002060"/>
          </a:solidFill>
        </a:ln>
        <a:effectLst>
          <a:outerShdw blurRad="50800" dist="38100" dir="2700000" algn="tl" rotWithShape="0">
            <a:prstClr val="black">
              <a:alpha val="40000"/>
            </a:prstClr>
          </a:outerShdw>
        </a:effectLst>
      </dgm:spPr>
      <dgm:t>
        <a:bodyPr/>
        <a:lstStyle/>
        <a:p>
          <a:r>
            <a:rPr lang="en-GB" dirty="0"/>
            <a:t>Selflessness</a:t>
          </a:r>
        </a:p>
      </dgm:t>
    </dgm:pt>
    <dgm:pt modelId="{5BED0C54-BBB4-41D8-BA27-D8FBC1CB8F9E}" type="parTrans" cxnId="{5D33E702-D2A6-44EF-8CB8-906FB1BD6203}">
      <dgm:prSet/>
      <dgm:spPr/>
      <dgm:t>
        <a:bodyPr/>
        <a:lstStyle/>
        <a:p>
          <a:endParaRPr lang="en-GB"/>
        </a:p>
      </dgm:t>
    </dgm:pt>
    <dgm:pt modelId="{6BC975AE-56CF-4E94-969C-86FA14251AF4}" type="sibTrans" cxnId="{5D33E702-D2A6-44EF-8CB8-906FB1BD6203}">
      <dgm:prSet/>
      <dgm:spPr/>
      <dgm:t>
        <a:bodyPr/>
        <a:lstStyle/>
        <a:p>
          <a:endParaRPr lang="en-GB"/>
        </a:p>
      </dgm:t>
    </dgm:pt>
    <dgm:pt modelId="{D0EEBC07-0028-4F51-9A67-0F905CE0E0ED}">
      <dgm:prSet phldrT="[Text]"/>
      <dgm:spPr>
        <a:solidFill>
          <a:srgbClr val="8B169B"/>
        </a:solidFill>
        <a:ln>
          <a:solidFill>
            <a:srgbClr val="002060"/>
          </a:solidFill>
        </a:ln>
        <a:effectLst>
          <a:outerShdw blurRad="50800" dist="38100" dir="2700000" algn="tl" rotWithShape="0">
            <a:prstClr val="black">
              <a:alpha val="40000"/>
            </a:prstClr>
          </a:outerShdw>
        </a:effectLst>
      </dgm:spPr>
      <dgm:t>
        <a:bodyPr/>
        <a:lstStyle/>
        <a:p>
          <a:r>
            <a:rPr lang="en-GB" dirty="0"/>
            <a:t>Honesty</a:t>
          </a:r>
        </a:p>
      </dgm:t>
    </dgm:pt>
    <dgm:pt modelId="{30E692F9-8BEB-4DD2-A199-643874D53A0D}" type="parTrans" cxnId="{3784B389-3477-457F-B7E2-6666F71D2864}">
      <dgm:prSet/>
      <dgm:spPr/>
      <dgm:t>
        <a:bodyPr/>
        <a:lstStyle/>
        <a:p>
          <a:endParaRPr lang="en-GB"/>
        </a:p>
      </dgm:t>
    </dgm:pt>
    <dgm:pt modelId="{5DE5B8A1-9CA6-4C47-9EA7-CA1641DF5446}" type="sibTrans" cxnId="{3784B389-3477-457F-B7E2-6666F71D2864}">
      <dgm:prSet/>
      <dgm:spPr/>
      <dgm:t>
        <a:bodyPr/>
        <a:lstStyle/>
        <a:p>
          <a:endParaRPr lang="en-GB"/>
        </a:p>
      </dgm:t>
    </dgm:pt>
    <dgm:pt modelId="{F69AD2D4-ED4A-4602-87FD-50F849028E30}">
      <dgm:prSet phldrT="[Text]"/>
      <dgm:spPr>
        <a:solidFill>
          <a:srgbClr val="8B169B"/>
        </a:solidFill>
        <a:ln>
          <a:solidFill>
            <a:srgbClr val="002060"/>
          </a:solidFill>
        </a:ln>
        <a:effectLst>
          <a:outerShdw blurRad="50800" dist="38100" dir="2700000" algn="tl" rotWithShape="0">
            <a:prstClr val="black">
              <a:alpha val="40000"/>
            </a:prstClr>
          </a:outerShdw>
        </a:effectLst>
      </dgm:spPr>
      <dgm:t>
        <a:bodyPr/>
        <a:lstStyle/>
        <a:p>
          <a:r>
            <a:rPr lang="en-GB" dirty="0"/>
            <a:t>Leadership</a:t>
          </a:r>
        </a:p>
      </dgm:t>
    </dgm:pt>
    <dgm:pt modelId="{A2148A8F-EF75-4698-8874-4F795C229BF3}" type="parTrans" cxnId="{4D8853CB-BB75-47D3-B202-3102B3514DF1}">
      <dgm:prSet/>
      <dgm:spPr/>
      <dgm:t>
        <a:bodyPr/>
        <a:lstStyle/>
        <a:p>
          <a:endParaRPr lang="en-GB"/>
        </a:p>
      </dgm:t>
    </dgm:pt>
    <dgm:pt modelId="{BAA43059-9AC7-4693-84D9-7691AD90CFA8}" type="sibTrans" cxnId="{4D8853CB-BB75-47D3-B202-3102B3514DF1}">
      <dgm:prSet/>
      <dgm:spPr/>
      <dgm:t>
        <a:bodyPr/>
        <a:lstStyle/>
        <a:p>
          <a:endParaRPr lang="en-GB"/>
        </a:p>
      </dgm:t>
    </dgm:pt>
    <dgm:pt modelId="{E2D406B6-8D5D-4296-88A3-1395DC02B534}">
      <dgm:prSet phldrT="[Text]"/>
      <dgm:spPr>
        <a:solidFill>
          <a:srgbClr val="8B169B"/>
        </a:solidFill>
        <a:ln>
          <a:solidFill>
            <a:srgbClr val="002060"/>
          </a:solidFill>
        </a:ln>
        <a:effectLst>
          <a:outerShdw blurRad="50800" dist="38100" dir="2700000" algn="tl" rotWithShape="0">
            <a:prstClr val="black">
              <a:alpha val="40000"/>
            </a:prstClr>
          </a:outerShdw>
        </a:effectLst>
      </dgm:spPr>
      <dgm:t>
        <a:bodyPr/>
        <a:lstStyle/>
        <a:p>
          <a:r>
            <a:rPr lang="en-GB" dirty="0"/>
            <a:t>Respect</a:t>
          </a:r>
        </a:p>
      </dgm:t>
    </dgm:pt>
    <dgm:pt modelId="{80EE4FC2-8DD9-42DC-94A4-CD9B9610E3E8}" type="parTrans" cxnId="{B6AF9EC0-28D1-4917-852E-E4E67E9E7CEC}">
      <dgm:prSet/>
      <dgm:spPr/>
      <dgm:t>
        <a:bodyPr/>
        <a:lstStyle/>
        <a:p>
          <a:endParaRPr lang="en-GB"/>
        </a:p>
      </dgm:t>
    </dgm:pt>
    <dgm:pt modelId="{7749A0BE-0040-4861-9726-4B17F842EF0C}" type="sibTrans" cxnId="{B6AF9EC0-28D1-4917-852E-E4E67E9E7CEC}">
      <dgm:prSet/>
      <dgm:spPr/>
      <dgm:t>
        <a:bodyPr/>
        <a:lstStyle/>
        <a:p>
          <a:endParaRPr lang="en-GB"/>
        </a:p>
      </dgm:t>
    </dgm:pt>
    <dgm:pt modelId="{42933D65-C045-4355-A986-DF2173E6214D}">
      <dgm:prSet/>
      <dgm:spPr>
        <a:solidFill>
          <a:srgbClr val="8B169B"/>
        </a:solidFill>
        <a:ln>
          <a:solidFill>
            <a:srgbClr val="002060"/>
          </a:solidFill>
        </a:ln>
        <a:effectLst>
          <a:outerShdw blurRad="50800" dist="38100" dir="2700000" algn="tl" rotWithShape="0">
            <a:prstClr val="black">
              <a:alpha val="40000"/>
            </a:prstClr>
          </a:outerShdw>
        </a:effectLst>
      </dgm:spPr>
      <dgm:t>
        <a:bodyPr/>
        <a:lstStyle/>
        <a:p>
          <a:r>
            <a:rPr lang="en-GB" dirty="0"/>
            <a:t>Integrity</a:t>
          </a:r>
        </a:p>
      </dgm:t>
    </dgm:pt>
    <dgm:pt modelId="{3CAEE51F-2133-4706-89B3-2429F4D23D08}" type="parTrans" cxnId="{CF7AA1BA-EA1B-464F-91FA-6057850609EE}">
      <dgm:prSet/>
      <dgm:spPr/>
      <dgm:t>
        <a:bodyPr/>
        <a:lstStyle/>
        <a:p>
          <a:endParaRPr lang="en-GB"/>
        </a:p>
      </dgm:t>
    </dgm:pt>
    <dgm:pt modelId="{4E1EA932-4F6D-4ECF-99D4-471E375ACAA2}" type="sibTrans" cxnId="{CF7AA1BA-EA1B-464F-91FA-6057850609EE}">
      <dgm:prSet/>
      <dgm:spPr/>
      <dgm:t>
        <a:bodyPr/>
        <a:lstStyle/>
        <a:p>
          <a:endParaRPr lang="en-GB"/>
        </a:p>
      </dgm:t>
    </dgm:pt>
    <dgm:pt modelId="{88A2E3F5-65D3-4562-A47E-55E1736B1E72}">
      <dgm:prSet/>
      <dgm:spPr>
        <a:solidFill>
          <a:srgbClr val="8B169B"/>
        </a:solidFill>
        <a:ln>
          <a:solidFill>
            <a:srgbClr val="002060"/>
          </a:solidFill>
        </a:ln>
        <a:effectLst>
          <a:outerShdw blurRad="50800" dist="38100" dir="2700000" algn="tl" rotWithShape="0">
            <a:prstClr val="black">
              <a:alpha val="40000"/>
            </a:prstClr>
          </a:outerShdw>
        </a:effectLst>
      </dgm:spPr>
      <dgm:t>
        <a:bodyPr/>
        <a:lstStyle/>
        <a:p>
          <a:r>
            <a:rPr lang="en-GB" dirty="0"/>
            <a:t>Objectivity</a:t>
          </a:r>
        </a:p>
      </dgm:t>
    </dgm:pt>
    <dgm:pt modelId="{56EB5695-384B-4892-A13D-37E9B0621A81}" type="parTrans" cxnId="{67C3C70B-00CE-4FB5-999E-E1F914BE3F6D}">
      <dgm:prSet/>
      <dgm:spPr/>
      <dgm:t>
        <a:bodyPr/>
        <a:lstStyle/>
        <a:p>
          <a:endParaRPr lang="en-GB"/>
        </a:p>
      </dgm:t>
    </dgm:pt>
    <dgm:pt modelId="{40B58B96-D67D-4EA2-842C-5C93E8F0BE8F}" type="sibTrans" cxnId="{67C3C70B-00CE-4FB5-999E-E1F914BE3F6D}">
      <dgm:prSet/>
      <dgm:spPr/>
      <dgm:t>
        <a:bodyPr/>
        <a:lstStyle/>
        <a:p>
          <a:endParaRPr lang="en-GB"/>
        </a:p>
      </dgm:t>
    </dgm:pt>
    <dgm:pt modelId="{408C0796-C743-4DEC-BA6E-5C5D7F7C5706}">
      <dgm:prSet/>
      <dgm:spPr>
        <a:solidFill>
          <a:srgbClr val="8B169B"/>
        </a:solidFill>
        <a:ln>
          <a:solidFill>
            <a:srgbClr val="002060"/>
          </a:solidFill>
        </a:ln>
        <a:effectLst>
          <a:outerShdw blurRad="50800" dist="38100" dir="2700000" algn="tl" rotWithShape="0">
            <a:prstClr val="black">
              <a:alpha val="40000"/>
            </a:prstClr>
          </a:outerShdw>
        </a:effectLst>
      </dgm:spPr>
      <dgm:t>
        <a:bodyPr/>
        <a:lstStyle/>
        <a:p>
          <a:r>
            <a:rPr lang="en-GB" dirty="0"/>
            <a:t>Accountability</a:t>
          </a:r>
          <a:br>
            <a:rPr lang="en-GB" dirty="0"/>
          </a:br>
          <a:r>
            <a:rPr lang="en-GB" dirty="0"/>
            <a:t>and</a:t>
          </a:r>
          <a:br>
            <a:rPr lang="en-GB" dirty="0"/>
          </a:br>
          <a:r>
            <a:rPr lang="en-GB" dirty="0"/>
            <a:t>Stewardship</a:t>
          </a:r>
        </a:p>
      </dgm:t>
    </dgm:pt>
    <dgm:pt modelId="{AC9C0511-B65A-44BF-A419-CD8A5C381730}" type="parTrans" cxnId="{819A5896-B20B-4F73-9A15-EC0B9F660BD1}">
      <dgm:prSet/>
      <dgm:spPr/>
      <dgm:t>
        <a:bodyPr/>
        <a:lstStyle/>
        <a:p>
          <a:endParaRPr lang="en-GB"/>
        </a:p>
      </dgm:t>
    </dgm:pt>
    <dgm:pt modelId="{2A3994E5-BE96-42D9-B74F-C4F36EF69256}" type="sibTrans" cxnId="{819A5896-B20B-4F73-9A15-EC0B9F660BD1}">
      <dgm:prSet/>
      <dgm:spPr/>
      <dgm:t>
        <a:bodyPr/>
        <a:lstStyle/>
        <a:p>
          <a:endParaRPr lang="en-GB"/>
        </a:p>
      </dgm:t>
    </dgm:pt>
    <dgm:pt modelId="{A115CCAD-5852-4B04-9A8D-9A279F91C4F8}">
      <dgm:prSet/>
      <dgm:spPr>
        <a:solidFill>
          <a:srgbClr val="8B169B"/>
        </a:solidFill>
        <a:ln>
          <a:solidFill>
            <a:srgbClr val="002060"/>
          </a:solidFill>
        </a:ln>
        <a:effectLst>
          <a:outerShdw blurRad="50800" dist="38100" dir="2700000" algn="tl" rotWithShape="0">
            <a:prstClr val="black">
              <a:alpha val="40000"/>
            </a:prstClr>
          </a:outerShdw>
        </a:effectLst>
      </dgm:spPr>
      <dgm:t>
        <a:bodyPr/>
        <a:lstStyle/>
        <a:p>
          <a:r>
            <a:rPr lang="en-GB" dirty="0"/>
            <a:t>Openness</a:t>
          </a:r>
        </a:p>
      </dgm:t>
    </dgm:pt>
    <dgm:pt modelId="{07354819-B881-468F-A039-99C64576A916}" type="parTrans" cxnId="{872AAF4F-3C15-4231-A598-EDA4BC90CDAE}">
      <dgm:prSet/>
      <dgm:spPr/>
      <dgm:t>
        <a:bodyPr/>
        <a:lstStyle/>
        <a:p>
          <a:endParaRPr lang="en-GB"/>
        </a:p>
      </dgm:t>
    </dgm:pt>
    <dgm:pt modelId="{8DE9A331-3C6B-4DE8-B1BA-1FE1517077DE}" type="sibTrans" cxnId="{872AAF4F-3C15-4231-A598-EDA4BC90CDAE}">
      <dgm:prSet/>
      <dgm:spPr/>
      <dgm:t>
        <a:bodyPr/>
        <a:lstStyle/>
        <a:p>
          <a:endParaRPr lang="en-GB"/>
        </a:p>
      </dgm:t>
    </dgm:pt>
    <dgm:pt modelId="{E78DB5AA-8181-44E2-B4E5-35ABC436D103}" type="pres">
      <dgm:prSet presAssocID="{749B7D68-D9C5-42C7-943F-3001427B23DE}" presName="diagram" presStyleCnt="0">
        <dgm:presLayoutVars>
          <dgm:dir/>
          <dgm:resizeHandles val="exact"/>
        </dgm:presLayoutVars>
      </dgm:prSet>
      <dgm:spPr/>
    </dgm:pt>
    <dgm:pt modelId="{E09CB27B-CA7D-49E5-B96D-2C8E79155BDF}" type="pres">
      <dgm:prSet presAssocID="{6D855A6B-44CE-45D1-972C-0F9D160F3817}" presName="node" presStyleLbl="node1" presStyleIdx="0" presStyleCnt="9">
        <dgm:presLayoutVars>
          <dgm:bulletEnabled val="1"/>
        </dgm:presLayoutVars>
      </dgm:prSet>
      <dgm:spPr/>
    </dgm:pt>
    <dgm:pt modelId="{2427A003-9932-4DCC-B33C-B18846AEBE06}" type="pres">
      <dgm:prSet presAssocID="{470FBB74-9E2D-48B6-AD10-2136337E5DB6}" presName="sibTrans" presStyleCnt="0"/>
      <dgm:spPr/>
    </dgm:pt>
    <dgm:pt modelId="{4336EB70-ED0B-4D53-A967-6035469AB759}" type="pres">
      <dgm:prSet presAssocID="{4C843D3C-83C6-40F1-AEF1-CFCDE67ECDCD}" presName="node" presStyleLbl="node1" presStyleIdx="1" presStyleCnt="9">
        <dgm:presLayoutVars>
          <dgm:bulletEnabled val="1"/>
        </dgm:presLayoutVars>
      </dgm:prSet>
      <dgm:spPr/>
    </dgm:pt>
    <dgm:pt modelId="{A051167E-DE5A-4911-A68F-FF644A8C5634}" type="pres">
      <dgm:prSet presAssocID="{6BC975AE-56CF-4E94-969C-86FA14251AF4}" presName="sibTrans" presStyleCnt="0"/>
      <dgm:spPr/>
    </dgm:pt>
    <dgm:pt modelId="{327C4F3A-6BB3-4B22-B5E5-8D9D28E89CD0}" type="pres">
      <dgm:prSet presAssocID="{42933D65-C045-4355-A986-DF2173E6214D}" presName="node" presStyleLbl="node1" presStyleIdx="2" presStyleCnt="9">
        <dgm:presLayoutVars>
          <dgm:bulletEnabled val="1"/>
        </dgm:presLayoutVars>
      </dgm:prSet>
      <dgm:spPr/>
    </dgm:pt>
    <dgm:pt modelId="{BF8CB1A3-02A0-41FE-AF15-3C2BDBA3F8EF}" type="pres">
      <dgm:prSet presAssocID="{4E1EA932-4F6D-4ECF-99D4-471E375ACAA2}" presName="sibTrans" presStyleCnt="0"/>
      <dgm:spPr/>
    </dgm:pt>
    <dgm:pt modelId="{7D327A7C-6D52-4285-912C-EC3D6747A111}" type="pres">
      <dgm:prSet presAssocID="{88A2E3F5-65D3-4562-A47E-55E1736B1E72}" presName="node" presStyleLbl="node1" presStyleIdx="3" presStyleCnt="9">
        <dgm:presLayoutVars>
          <dgm:bulletEnabled val="1"/>
        </dgm:presLayoutVars>
      </dgm:prSet>
      <dgm:spPr/>
    </dgm:pt>
    <dgm:pt modelId="{88822F22-1C4C-49EC-9E18-374BECF04358}" type="pres">
      <dgm:prSet presAssocID="{40B58B96-D67D-4EA2-842C-5C93E8F0BE8F}" presName="sibTrans" presStyleCnt="0"/>
      <dgm:spPr/>
    </dgm:pt>
    <dgm:pt modelId="{089AD662-9EA7-4C0B-9360-9CD4FBD7F1E4}" type="pres">
      <dgm:prSet presAssocID="{408C0796-C743-4DEC-BA6E-5C5D7F7C5706}" presName="node" presStyleLbl="node1" presStyleIdx="4" presStyleCnt="9">
        <dgm:presLayoutVars>
          <dgm:bulletEnabled val="1"/>
        </dgm:presLayoutVars>
      </dgm:prSet>
      <dgm:spPr/>
    </dgm:pt>
    <dgm:pt modelId="{FAFEA737-DFA5-45EC-9272-CE9075DDA550}" type="pres">
      <dgm:prSet presAssocID="{2A3994E5-BE96-42D9-B74F-C4F36EF69256}" presName="sibTrans" presStyleCnt="0"/>
      <dgm:spPr/>
    </dgm:pt>
    <dgm:pt modelId="{65443F69-DFDD-40A0-8122-3CAA36292AF9}" type="pres">
      <dgm:prSet presAssocID="{A115CCAD-5852-4B04-9A8D-9A279F91C4F8}" presName="node" presStyleLbl="node1" presStyleIdx="5" presStyleCnt="9">
        <dgm:presLayoutVars>
          <dgm:bulletEnabled val="1"/>
        </dgm:presLayoutVars>
      </dgm:prSet>
      <dgm:spPr/>
    </dgm:pt>
    <dgm:pt modelId="{64C4B4EC-5B79-4F60-AE88-9CABB9DF4398}" type="pres">
      <dgm:prSet presAssocID="{8DE9A331-3C6B-4DE8-B1BA-1FE1517077DE}" presName="sibTrans" presStyleCnt="0"/>
      <dgm:spPr/>
    </dgm:pt>
    <dgm:pt modelId="{110E80A7-417F-44BB-8EA1-3729A47D3DCA}" type="pres">
      <dgm:prSet presAssocID="{D0EEBC07-0028-4F51-9A67-0F905CE0E0ED}" presName="node" presStyleLbl="node1" presStyleIdx="6" presStyleCnt="9">
        <dgm:presLayoutVars>
          <dgm:bulletEnabled val="1"/>
        </dgm:presLayoutVars>
      </dgm:prSet>
      <dgm:spPr/>
    </dgm:pt>
    <dgm:pt modelId="{081AC615-625F-4A68-9B18-C926275FE25A}" type="pres">
      <dgm:prSet presAssocID="{5DE5B8A1-9CA6-4C47-9EA7-CA1641DF5446}" presName="sibTrans" presStyleCnt="0"/>
      <dgm:spPr/>
    </dgm:pt>
    <dgm:pt modelId="{A02952B6-29F7-47CB-AC29-5821439858CC}" type="pres">
      <dgm:prSet presAssocID="{F69AD2D4-ED4A-4602-87FD-50F849028E30}" presName="node" presStyleLbl="node1" presStyleIdx="7" presStyleCnt="9">
        <dgm:presLayoutVars>
          <dgm:bulletEnabled val="1"/>
        </dgm:presLayoutVars>
      </dgm:prSet>
      <dgm:spPr/>
    </dgm:pt>
    <dgm:pt modelId="{83CA509B-32F2-440B-ACC4-782C816B2730}" type="pres">
      <dgm:prSet presAssocID="{BAA43059-9AC7-4693-84D9-7691AD90CFA8}" presName="sibTrans" presStyleCnt="0"/>
      <dgm:spPr/>
    </dgm:pt>
    <dgm:pt modelId="{3EDC5C1D-AD7A-4B89-B080-0E30DDB3BD8B}" type="pres">
      <dgm:prSet presAssocID="{E2D406B6-8D5D-4296-88A3-1395DC02B534}" presName="node" presStyleLbl="node1" presStyleIdx="8" presStyleCnt="9">
        <dgm:presLayoutVars>
          <dgm:bulletEnabled val="1"/>
        </dgm:presLayoutVars>
      </dgm:prSet>
      <dgm:spPr/>
    </dgm:pt>
  </dgm:ptLst>
  <dgm:cxnLst>
    <dgm:cxn modelId="{5D33E702-D2A6-44EF-8CB8-906FB1BD6203}" srcId="{749B7D68-D9C5-42C7-943F-3001427B23DE}" destId="{4C843D3C-83C6-40F1-AEF1-CFCDE67ECDCD}" srcOrd="1" destOrd="0" parTransId="{5BED0C54-BBB4-41D8-BA27-D8FBC1CB8F9E}" sibTransId="{6BC975AE-56CF-4E94-969C-86FA14251AF4}"/>
    <dgm:cxn modelId="{67C3C70B-00CE-4FB5-999E-E1F914BE3F6D}" srcId="{749B7D68-D9C5-42C7-943F-3001427B23DE}" destId="{88A2E3F5-65D3-4562-A47E-55E1736B1E72}" srcOrd="3" destOrd="0" parTransId="{56EB5695-384B-4892-A13D-37E9B0621A81}" sibTransId="{40B58B96-D67D-4EA2-842C-5C93E8F0BE8F}"/>
    <dgm:cxn modelId="{51873D0D-86A1-49BB-AAE2-0F42713EAE71}" type="presOf" srcId="{6D855A6B-44CE-45D1-972C-0F9D160F3817}" destId="{E09CB27B-CA7D-49E5-B96D-2C8E79155BDF}" srcOrd="0" destOrd="0" presId="urn:microsoft.com/office/officeart/2005/8/layout/default"/>
    <dgm:cxn modelId="{9A772A25-DB03-4A2F-88AB-796B4EB55474}" type="presOf" srcId="{42933D65-C045-4355-A986-DF2173E6214D}" destId="{327C4F3A-6BB3-4B22-B5E5-8D9D28E89CD0}" srcOrd="0" destOrd="0" presId="urn:microsoft.com/office/officeart/2005/8/layout/default"/>
    <dgm:cxn modelId="{1D0E4B62-5465-4CB5-B6EB-169BC842D4EA}" type="presOf" srcId="{408C0796-C743-4DEC-BA6E-5C5D7F7C5706}" destId="{089AD662-9EA7-4C0B-9360-9CD4FBD7F1E4}" srcOrd="0" destOrd="0" presId="urn:microsoft.com/office/officeart/2005/8/layout/default"/>
    <dgm:cxn modelId="{05C03B44-358A-4C13-B9C8-43BB02AE8D7C}" type="presOf" srcId="{D0EEBC07-0028-4F51-9A67-0F905CE0E0ED}" destId="{110E80A7-417F-44BB-8EA1-3729A47D3DCA}" srcOrd="0" destOrd="0" presId="urn:microsoft.com/office/officeart/2005/8/layout/default"/>
    <dgm:cxn modelId="{376E7B49-F5E4-4588-B057-DA660B2E752C}" type="presOf" srcId="{F69AD2D4-ED4A-4602-87FD-50F849028E30}" destId="{A02952B6-29F7-47CB-AC29-5821439858CC}" srcOrd="0" destOrd="0" presId="urn:microsoft.com/office/officeart/2005/8/layout/default"/>
    <dgm:cxn modelId="{872AAF4F-3C15-4231-A598-EDA4BC90CDAE}" srcId="{749B7D68-D9C5-42C7-943F-3001427B23DE}" destId="{A115CCAD-5852-4B04-9A8D-9A279F91C4F8}" srcOrd="5" destOrd="0" parTransId="{07354819-B881-468F-A039-99C64576A916}" sibTransId="{8DE9A331-3C6B-4DE8-B1BA-1FE1517077DE}"/>
    <dgm:cxn modelId="{A6ACB457-FEF0-4FB4-BD1A-F41F6051DBF2}" type="presOf" srcId="{A115CCAD-5852-4B04-9A8D-9A279F91C4F8}" destId="{65443F69-DFDD-40A0-8122-3CAA36292AF9}" srcOrd="0" destOrd="0" presId="urn:microsoft.com/office/officeart/2005/8/layout/default"/>
    <dgm:cxn modelId="{FA489A88-681E-4490-9FEB-124936AAB65B}" type="presOf" srcId="{E2D406B6-8D5D-4296-88A3-1395DC02B534}" destId="{3EDC5C1D-AD7A-4B89-B080-0E30DDB3BD8B}" srcOrd="0" destOrd="0" presId="urn:microsoft.com/office/officeart/2005/8/layout/default"/>
    <dgm:cxn modelId="{3784B389-3477-457F-B7E2-6666F71D2864}" srcId="{749B7D68-D9C5-42C7-943F-3001427B23DE}" destId="{D0EEBC07-0028-4F51-9A67-0F905CE0E0ED}" srcOrd="6" destOrd="0" parTransId="{30E692F9-8BEB-4DD2-A199-643874D53A0D}" sibTransId="{5DE5B8A1-9CA6-4C47-9EA7-CA1641DF5446}"/>
    <dgm:cxn modelId="{819A5896-B20B-4F73-9A15-EC0B9F660BD1}" srcId="{749B7D68-D9C5-42C7-943F-3001427B23DE}" destId="{408C0796-C743-4DEC-BA6E-5C5D7F7C5706}" srcOrd="4" destOrd="0" parTransId="{AC9C0511-B65A-44BF-A419-CD8A5C381730}" sibTransId="{2A3994E5-BE96-42D9-B74F-C4F36EF69256}"/>
    <dgm:cxn modelId="{269A70A3-9739-407C-8F51-95DBB8F8C8EA}" type="presOf" srcId="{4C843D3C-83C6-40F1-AEF1-CFCDE67ECDCD}" destId="{4336EB70-ED0B-4D53-A967-6035469AB759}" srcOrd="0" destOrd="0" presId="urn:microsoft.com/office/officeart/2005/8/layout/default"/>
    <dgm:cxn modelId="{CF7AA1BA-EA1B-464F-91FA-6057850609EE}" srcId="{749B7D68-D9C5-42C7-943F-3001427B23DE}" destId="{42933D65-C045-4355-A986-DF2173E6214D}" srcOrd="2" destOrd="0" parTransId="{3CAEE51F-2133-4706-89B3-2429F4D23D08}" sibTransId="{4E1EA932-4F6D-4ECF-99D4-471E375ACAA2}"/>
    <dgm:cxn modelId="{B6AF9EC0-28D1-4917-852E-E4E67E9E7CEC}" srcId="{749B7D68-D9C5-42C7-943F-3001427B23DE}" destId="{E2D406B6-8D5D-4296-88A3-1395DC02B534}" srcOrd="8" destOrd="0" parTransId="{80EE4FC2-8DD9-42DC-94A4-CD9B9610E3E8}" sibTransId="{7749A0BE-0040-4861-9726-4B17F842EF0C}"/>
    <dgm:cxn modelId="{2C8991C2-A372-4882-A76F-04FF863BB14E}" srcId="{749B7D68-D9C5-42C7-943F-3001427B23DE}" destId="{6D855A6B-44CE-45D1-972C-0F9D160F3817}" srcOrd="0" destOrd="0" parTransId="{398C417F-F5A3-438E-8708-DC5E66EEB368}" sibTransId="{470FBB74-9E2D-48B6-AD10-2136337E5DB6}"/>
    <dgm:cxn modelId="{4D8853CB-BB75-47D3-B202-3102B3514DF1}" srcId="{749B7D68-D9C5-42C7-943F-3001427B23DE}" destId="{F69AD2D4-ED4A-4602-87FD-50F849028E30}" srcOrd="7" destOrd="0" parTransId="{A2148A8F-EF75-4698-8874-4F795C229BF3}" sibTransId="{BAA43059-9AC7-4693-84D9-7691AD90CFA8}"/>
    <dgm:cxn modelId="{60A216F4-E1B6-4162-939A-B586BC639DF0}" type="presOf" srcId="{88A2E3F5-65D3-4562-A47E-55E1736B1E72}" destId="{7D327A7C-6D52-4285-912C-EC3D6747A111}" srcOrd="0" destOrd="0" presId="urn:microsoft.com/office/officeart/2005/8/layout/default"/>
    <dgm:cxn modelId="{C2F498F4-4A80-41F4-B5A8-66152F2A9A07}" type="presOf" srcId="{749B7D68-D9C5-42C7-943F-3001427B23DE}" destId="{E78DB5AA-8181-44E2-B4E5-35ABC436D103}" srcOrd="0" destOrd="0" presId="urn:microsoft.com/office/officeart/2005/8/layout/default"/>
    <dgm:cxn modelId="{0ADB0779-4893-4BF1-835D-C1C55E2CD069}" type="presParOf" srcId="{E78DB5AA-8181-44E2-B4E5-35ABC436D103}" destId="{E09CB27B-CA7D-49E5-B96D-2C8E79155BDF}" srcOrd="0" destOrd="0" presId="urn:microsoft.com/office/officeart/2005/8/layout/default"/>
    <dgm:cxn modelId="{1696EAC8-4B93-4EE3-9797-D59B91F8B4E1}" type="presParOf" srcId="{E78DB5AA-8181-44E2-B4E5-35ABC436D103}" destId="{2427A003-9932-4DCC-B33C-B18846AEBE06}" srcOrd="1" destOrd="0" presId="urn:microsoft.com/office/officeart/2005/8/layout/default"/>
    <dgm:cxn modelId="{1A1FD787-3749-41B2-A9BA-38BBA38D2A7B}" type="presParOf" srcId="{E78DB5AA-8181-44E2-B4E5-35ABC436D103}" destId="{4336EB70-ED0B-4D53-A967-6035469AB759}" srcOrd="2" destOrd="0" presId="urn:microsoft.com/office/officeart/2005/8/layout/default"/>
    <dgm:cxn modelId="{466A6826-CDEF-41C7-91B6-52A8D2B7BB05}" type="presParOf" srcId="{E78DB5AA-8181-44E2-B4E5-35ABC436D103}" destId="{A051167E-DE5A-4911-A68F-FF644A8C5634}" srcOrd="3" destOrd="0" presId="urn:microsoft.com/office/officeart/2005/8/layout/default"/>
    <dgm:cxn modelId="{3FC800E6-C94D-4D26-ACBE-DD2D26EFD314}" type="presParOf" srcId="{E78DB5AA-8181-44E2-B4E5-35ABC436D103}" destId="{327C4F3A-6BB3-4B22-B5E5-8D9D28E89CD0}" srcOrd="4" destOrd="0" presId="urn:microsoft.com/office/officeart/2005/8/layout/default"/>
    <dgm:cxn modelId="{C75EEB47-7516-4BEE-910F-D39B716C70D1}" type="presParOf" srcId="{E78DB5AA-8181-44E2-B4E5-35ABC436D103}" destId="{BF8CB1A3-02A0-41FE-AF15-3C2BDBA3F8EF}" srcOrd="5" destOrd="0" presId="urn:microsoft.com/office/officeart/2005/8/layout/default"/>
    <dgm:cxn modelId="{BDB03A45-FC10-4D70-BC35-ABE779CEF7C5}" type="presParOf" srcId="{E78DB5AA-8181-44E2-B4E5-35ABC436D103}" destId="{7D327A7C-6D52-4285-912C-EC3D6747A111}" srcOrd="6" destOrd="0" presId="urn:microsoft.com/office/officeart/2005/8/layout/default"/>
    <dgm:cxn modelId="{8234170E-9019-4477-A06D-15673C5A8A65}" type="presParOf" srcId="{E78DB5AA-8181-44E2-B4E5-35ABC436D103}" destId="{88822F22-1C4C-49EC-9E18-374BECF04358}" srcOrd="7" destOrd="0" presId="urn:microsoft.com/office/officeart/2005/8/layout/default"/>
    <dgm:cxn modelId="{9F155A8E-E779-4B47-B4BA-EE62B7B01B03}" type="presParOf" srcId="{E78DB5AA-8181-44E2-B4E5-35ABC436D103}" destId="{089AD662-9EA7-4C0B-9360-9CD4FBD7F1E4}" srcOrd="8" destOrd="0" presId="urn:microsoft.com/office/officeart/2005/8/layout/default"/>
    <dgm:cxn modelId="{0C55F86C-4982-4F25-AC52-5B0AC66788AE}" type="presParOf" srcId="{E78DB5AA-8181-44E2-B4E5-35ABC436D103}" destId="{FAFEA737-DFA5-45EC-9272-CE9075DDA550}" srcOrd="9" destOrd="0" presId="urn:microsoft.com/office/officeart/2005/8/layout/default"/>
    <dgm:cxn modelId="{E097C83B-4657-4169-B2E2-A10B52CAED0B}" type="presParOf" srcId="{E78DB5AA-8181-44E2-B4E5-35ABC436D103}" destId="{65443F69-DFDD-40A0-8122-3CAA36292AF9}" srcOrd="10" destOrd="0" presId="urn:microsoft.com/office/officeart/2005/8/layout/default"/>
    <dgm:cxn modelId="{0320CCBB-E4C5-492A-A402-F53F06D7A560}" type="presParOf" srcId="{E78DB5AA-8181-44E2-B4E5-35ABC436D103}" destId="{64C4B4EC-5B79-4F60-AE88-9CABB9DF4398}" srcOrd="11" destOrd="0" presId="urn:microsoft.com/office/officeart/2005/8/layout/default"/>
    <dgm:cxn modelId="{7D4FA905-742A-4464-B823-EB394BF597C1}" type="presParOf" srcId="{E78DB5AA-8181-44E2-B4E5-35ABC436D103}" destId="{110E80A7-417F-44BB-8EA1-3729A47D3DCA}" srcOrd="12" destOrd="0" presId="urn:microsoft.com/office/officeart/2005/8/layout/default"/>
    <dgm:cxn modelId="{32EC804A-A6A8-4F72-B239-731BC7E35707}" type="presParOf" srcId="{E78DB5AA-8181-44E2-B4E5-35ABC436D103}" destId="{081AC615-625F-4A68-9B18-C926275FE25A}" srcOrd="13" destOrd="0" presId="urn:microsoft.com/office/officeart/2005/8/layout/default"/>
    <dgm:cxn modelId="{B73D65BA-D6A3-4F08-A5CA-65BF5D32CD1F}" type="presParOf" srcId="{E78DB5AA-8181-44E2-B4E5-35ABC436D103}" destId="{A02952B6-29F7-47CB-AC29-5821439858CC}" srcOrd="14" destOrd="0" presId="urn:microsoft.com/office/officeart/2005/8/layout/default"/>
    <dgm:cxn modelId="{0E96F249-6D49-4C67-B315-658450F66292}" type="presParOf" srcId="{E78DB5AA-8181-44E2-B4E5-35ABC436D103}" destId="{83CA509B-32F2-440B-ACC4-782C816B2730}" srcOrd="15" destOrd="0" presId="urn:microsoft.com/office/officeart/2005/8/layout/default"/>
    <dgm:cxn modelId="{D1F11EA5-0C8D-47FB-A1DC-6F06621A8CA4}" type="presParOf" srcId="{E78DB5AA-8181-44E2-B4E5-35ABC436D103}" destId="{3EDC5C1D-AD7A-4B89-B080-0E30DDB3BD8B}"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CB27B-CA7D-49E5-B96D-2C8E79155BDF}">
      <dsp:nvSpPr>
        <dsp:cNvPr id="0" name=""/>
        <dsp:cNvSpPr/>
      </dsp:nvSpPr>
      <dsp:spPr>
        <a:xfrm>
          <a:off x="248959" y="24"/>
          <a:ext cx="2273275" cy="1363965"/>
        </a:xfrm>
        <a:prstGeom prst="rect">
          <a:avLst/>
        </a:prstGeom>
        <a:solidFill>
          <a:srgbClr val="8B169B"/>
        </a:solidFill>
        <a:ln w="25400" cap="flat" cmpd="sng" algn="ctr">
          <a:solidFill>
            <a:srgbClr val="00206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Duty</a:t>
          </a:r>
        </a:p>
      </dsp:txBody>
      <dsp:txXfrm>
        <a:off x="248959" y="24"/>
        <a:ext cx="2273275" cy="1363965"/>
      </dsp:txXfrm>
    </dsp:sp>
    <dsp:sp modelId="{4336EB70-ED0B-4D53-A967-6035469AB759}">
      <dsp:nvSpPr>
        <dsp:cNvPr id="0" name=""/>
        <dsp:cNvSpPr/>
      </dsp:nvSpPr>
      <dsp:spPr>
        <a:xfrm>
          <a:off x="2749562" y="24"/>
          <a:ext cx="2273275" cy="1363965"/>
        </a:xfrm>
        <a:prstGeom prst="rect">
          <a:avLst/>
        </a:prstGeom>
        <a:solidFill>
          <a:srgbClr val="8B169B"/>
        </a:solidFill>
        <a:ln w="25400" cap="flat" cmpd="sng" algn="ctr">
          <a:solidFill>
            <a:srgbClr val="00206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Selflessness</a:t>
          </a:r>
        </a:p>
      </dsp:txBody>
      <dsp:txXfrm>
        <a:off x="2749562" y="24"/>
        <a:ext cx="2273275" cy="1363965"/>
      </dsp:txXfrm>
    </dsp:sp>
    <dsp:sp modelId="{327C4F3A-6BB3-4B22-B5E5-8D9D28E89CD0}">
      <dsp:nvSpPr>
        <dsp:cNvPr id="0" name=""/>
        <dsp:cNvSpPr/>
      </dsp:nvSpPr>
      <dsp:spPr>
        <a:xfrm>
          <a:off x="5250165" y="24"/>
          <a:ext cx="2273275" cy="1363965"/>
        </a:xfrm>
        <a:prstGeom prst="rect">
          <a:avLst/>
        </a:prstGeom>
        <a:solidFill>
          <a:srgbClr val="8B169B"/>
        </a:solidFill>
        <a:ln w="25400" cap="flat" cmpd="sng" algn="ctr">
          <a:solidFill>
            <a:srgbClr val="00206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Integrity</a:t>
          </a:r>
        </a:p>
      </dsp:txBody>
      <dsp:txXfrm>
        <a:off x="5250165" y="24"/>
        <a:ext cx="2273275" cy="1363965"/>
      </dsp:txXfrm>
    </dsp:sp>
    <dsp:sp modelId="{7D327A7C-6D52-4285-912C-EC3D6747A111}">
      <dsp:nvSpPr>
        <dsp:cNvPr id="0" name=""/>
        <dsp:cNvSpPr/>
      </dsp:nvSpPr>
      <dsp:spPr>
        <a:xfrm>
          <a:off x="248959" y="1591317"/>
          <a:ext cx="2273275" cy="1363965"/>
        </a:xfrm>
        <a:prstGeom prst="rect">
          <a:avLst/>
        </a:prstGeom>
        <a:solidFill>
          <a:srgbClr val="8B169B"/>
        </a:solidFill>
        <a:ln w="25400" cap="flat" cmpd="sng" algn="ctr">
          <a:solidFill>
            <a:srgbClr val="00206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Objectivity</a:t>
          </a:r>
        </a:p>
      </dsp:txBody>
      <dsp:txXfrm>
        <a:off x="248959" y="1591317"/>
        <a:ext cx="2273275" cy="1363965"/>
      </dsp:txXfrm>
    </dsp:sp>
    <dsp:sp modelId="{089AD662-9EA7-4C0B-9360-9CD4FBD7F1E4}">
      <dsp:nvSpPr>
        <dsp:cNvPr id="0" name=""/>
        <dsp:cNvSpPr/>
      </dsp:nvSpPr>
      <dsp:spPr>
        <a:xfrm>
          <a:off x="2749562" y="1591317"/>
          <a:ext cx="2273275" cy="1363965"/>
        </a:xfrm>
        <a:prstGeom prst="rect">
          <a:avLst/>
        </a:prstGeom>
        <a:solidFill>
          <a:srgbClr val="8B169B"/>
        </a:solidFill>
        <a:ln w="25400" cap="flat" cmpd="sng" algn="ctr">
          <a:solidFill>
            <a:srgbClr val="00206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Accountability</a:t>
          </a:r>
          <a:br>
            <a:rPr lang="en-GB" sz="2700" kern="1200" dirty="0"/>
          </a:br>
          <a:r>
            <a:rPr lang="en-GB" sz="2700" kern="1200" dirty="0"/>
            <a:t>and</a:t>
          </a:r>
          <a:br>
            <a:rPr lang="en-GB" sz="2700" kern="1200" dirty="0"/>
          </a:br>
          <a:r>
            <a:rPr lang="en-GB" sz="2700" kern="1200" dirty="0"/>
            <a:t>Stewardship</a:t>
          </a:r>
        </a:p>
      </dsp:txBody>
      <dsp:txXfrm>
        <a:off x="2749562" y="1591317"/>
        <a:ext cx="2273275" cy="1363965"/>
      </dsp:txXfrm>
    </dsp:sp>
    <dsp:sp modelId="{65443F69-DFDD-40A0-8122-3CAA36292AF9}">
      <dsp:nvSpPr>
        <dsp:cNvPr id="0" name=""/>
        <dsp:cNvSpPr/>
      </dsp:nvSpPr>
      <dsp:spPr>
        <a:xfrm>
          <a:off x="5250165" y="1591317"/>
          <a:ext cx="2273275" cy="1363965"/>
        </a:xfrm>
        <a:prstGeom prst="rect">
          <a:avLst/>
        </a:prstGeom>
        <a:solidFill>
          <a:srgbClr val="8B169B"/>
        </a:solidFill>
        <a:ln w="25400" cap="flat" cmpd="sng" algn="ctr">
          <a:solidFill>
            <a:srgbClr val="00206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Openness</a:t>
          </a:r>
        </a:p>
      </dsp:txBody>
      <dsp:txXfrm>
        <a:off x="5250165" y="1591317"/>
        <a:ext cx="2273275" cy="1363965"/>
      </dsp:txXfrm>
    </dsp:sp>
    <dsp:sp modelId="{110E80A7-417F-44BB-8EA1-3729A47D3DCA}">
      <dsp:nvSpPr>
        <dsp:cNvPr id="0" name=""/>
        <dsp:cNvSpPr/>
      </dsp:nvSpPr>
      <dsp:spPr>
        <a:xfrm>
          <a:off x="248959" y="3182610"/>
          <a:ext cx="2273275" cy="1363965"/>
        </a:xfrm>
        <a:prstGeom prst="rect">
          <a:avLst/>
        </a:prstGeom>
        <a:solidFill>
          <a:srgbClr val="8B169B"/>
        </a:solidFill>
        <a:ln w="25400" cap="flat" cmpd="sng" algn="ctr">
          <a:solidFill>
            <a:srgbClr val="00206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Honesty</a:t>
          </a:r>
        </a:p>
      </dsp:txBody>
      <dsp:txXfrm>
        <a:off x="248959" y="3182610"/>
        <a:ext cx="2273275" cy="1363965"/>
      </dsp:txXfrm>
    </dsp:sp>
    <dsp:sp modelId="{A02952B6-29F7-47CB-AC29-5821439858CC}">
      <dsp:nvSpPr>
        <dsp:cNvPr id="0" name=""/>
        <dsp:cNvSpPr/>
      </dsp:nvSpPr>
      <dsp:spPr>
        <a:xfrm>
          <a:off x="2749562" y="3182610"/>
          <a:ext cx="2273275" cy="1363965"/>
        </a:xfrm>
        <a:prstGeom prst="rect">
          <a:avLst/>
        </a:prstGeom>
        <a:solidFill>
          <a:srgbClr val="8B169B"/>
        </a:solidFill>
        <a:ln w="25400" cap="flat" cmpd="sng" algn="ctr">
          <a:solidFill>
            <a:srgbClr val="00206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Leadership</a:t>
          </a:r>
        </a:p>
      </dsp:txBody>
      <dsp:txXfrm>
        <a:off x="2749562" y="3182610"/>
        <a:ext cx="2273275" cy="1363965"/>
      </dsp:txXfrm>
    </dsp:sp>
    <dsp:sp modelId="{3EDC5C1D-AD7A-4B89-B080-0E30DDB3BD8B}">
      <dsp:nvSpPr>
        <dsp:cNvPr id="0" name=""/>
        <dsp:cNvSpPr/>
      </dsp:nvSpPr>
      <dsp:spPr>
        <a:xfrm>
          <a:off x="5250165" y="3182610"/>
          <a:ext cx="2273275" cy="1363965"/>
        </a:xfrm>
        <a:prstGeom prst="rect">
          <a:avLst/>
        </a:prstGeom>
        <a:solidFill>
          <a:srgbClr val="8B169B"/>
        </a:solidFill>
        <a:ln w="25400" cap="flat" cmpd="sng" algn="ctr">
          <a:solidFill>
            <a:srgbClr val="00206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Respect</a:t>
          </a:r>
        </a:p>
      </dsp:txBody>
      <dsp:txXfrm>
        <a:off x="5250165" y="3182610"/>
        <a:ext cx="2273275" cy="13639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367" cy="501879"/>
          </a:xfrm>
          <a:prstGeom prst="rect">
            <a:avLst/>
          </a:prstGeom>
        </p:spPr>
        <p:txBody>
          <a:bodyPr vert="horz" lIns="96442" tIns="48221" rIns="96442" bIns="48221" rtlCol="0"/>
          <a:lstStyle>
            <a:lvl1pPr algn="l">
              <a:defRPr sz="1300"/>
            </a:lvl1pPr>
          </a:lstStyle>
          <a:p>
            <a:endParaRPr lang="en-GB" dirty="0"/>
          </a:p>
        </p:txBody>
      </p:sp>
      <p:sp>
        <p:nvSpPr>
          <p:cNvPr id="3" name="Date Placeholder 2"/>
          <p:cNvSpPr>
            <a:spLocks noGrp="1"/>
          </p:cNvSpPr>
          <p:nvPr>
            <p:ph type="dt" idx="1"/>
          </p:nvPr>
        </p:nvSpPr>
        <p:spPr>
          <a:xfrm>
            <a:off x="3894505" y="0"/>
            <a:ext cx="2979367" cy="501879"/>
          </a:xfrm>
          <a:prstGeom prst="rect">
            <a:avLst/>
          </a:prstGeom>
        </p:spPr>
        <p:txBody>
          <a:bodyPr vert="horz" lIns="96442" tIns="48221" rIns="96442" bIns="48221" rtlCol="0"/>
          <a:lstStyle>
            <a:lvl1pPr algn="r">
              <a:defRPr sz="1300"/>
            </a:lvl1pPr>
          </a:lstStyle>
          <a:p>
            <a:fld id="{46764B94-9130-4419-87FC-7D383DB48E2D}" type="datetimeFigureOut">
              <a:rPr lang="en-GB" smtClean="0"/>
              <a:t>04/05/2022</a:t>
            </a:fld>
            <a:endParaRPr lang="en-GB" dirty="0"/>
          </a:p>
        </p:txBody>
      </p:sp>
      <p:sp>
        <p:nvSpPr>
          <p:cNvPr id="4" name="Slide Image Placeholder 3"/>
          <p:cNvSpPr>
            <a:spLocks noGrp="1" noRot="1" noChangeAspect="1"/>
          </p:cNvSpPr>
          <p:nvPr>
            <p:ph type="sldImg" idx="2"/>
          </p:nvPr>
        </p:nvSpPr>
        <p:spPr>
          <a:xfrm>
            <a:off x="438150" y="1250950"/>
            <a:ext cx="5999163" cy="3375025"/>
          </a:xfrm>
          <a:prstGeom prst="rect">
            <a:avLst/>
          </a:prstGeom>
          <a:noFill/>
          <a:ln w="12700">
            <a:solidFill>
              <a:prstClr val="black"/>
            </a:solidFill>
          </a:ln>
        </p:spPr>
        <p:txBody>
          <a:bodyPr vert="horz" lIns="96442" tIns="48221" rIns="96442" bIns="48221" rtlCol="0" anchor="ctr"/>
          <a:lstStyle/>
          <a:p>
            <a:endParaRPr lang="en-GB" dirty="0"/>
          </a:p>
        </p:txBody>
      </p:sp>
      <p:sp>
        <p:nvSpPr>
          <p:cNvPr id="5" name="Notes Placeholder 4"/>
          <p:cNvSpPr>
            <a:spLocks noGrp="1"/>
          </p:cNvSpPr>
          <p:nvPr>
            <p:ph type="body" sz="quarter" idx="3"/>
          </p:nvPr>
        </p:nvSpPr>
        <p:spPr>
          <a:xfrm>
            <a:off x="687547" y="4813866"/>
            <a:ext cx="5500370" cy="3938617"/>
          </a:xfrm>
          <a:prstGeom prst="rect">
            <a:avLst/>
          </a:prstGeom>
        </p:spPr>
        <p:txBody>
          <a:bodyPr vert="horz" lIns="96442" tIns="48221" rIns="96442" bIns="4822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00961"/>
            <a:ext cx="2979367" cy="501878"/>
          </a:xfrm>
          <a:prstGeom prst="rect">
            <a:avLst/>
          </a:prstGeom>
        </p:spPr>
        <p:txBody>
          <a:bodyPr vert="horz" lIns="96442" tIns="48221" rIns="96442" bIns="4822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94505" y="9500961"/>
            <a:ext cx="2979367" cy="501878"/>
          </a:xfrm>
          <a:prstGeom prst="rect">
            <a:avLst/>
          </a:prstGeom>
        </p:spPr>
        <p:txBody>
          <a:bodyPr vert="horz" lIns="96442" tIns="48221" rIns="96442" bIns="48221" rtlCol="0" anchor="b"/>
          <a:lstStyle>
            <a:lvl1pPr algn="r">
              <a:defRPr sz="1300"/>
            </a:lvl1pPr>
          </a:lstStyle>
          <a:p>
            <a:fld id="{A4258B54-C63B-4925-A69B-E90D3878C3C5}" type="slidenum">
              <a:rPr lang="en-GB" smtClean="0"/>
              <a:t>‹#›</a:t>
            </a:fld>
            <a:endParaRPr lang="en-GB" dirty="0"/>
          </a:p>
        </p:txBody>
      </p:sp>
    </p:spTree>
    <p:extLst>
      <p:ext uri="{BB962C8B-B14F-4D97-AF65-F5344CB8AC3E}">
        <p14:creationId xmlns:p14="http://schemas.microsoft.com/office/powerpoint/2010/main" val="2618126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a:t>
            </a:fld>
            <a:endParaRPr lang="en-GB" dirty="0"/>
          </a:p>
        </p:txBody>
      </p:sp>
    </p:spTree>
    <p:extLst>
      <p:ext uri="{BB962C8B-B14F-4D97-AF65-F5344CB8AC3E}">
        <p14:creationId xmlns:p14="http://schemas.microsoft.com/office/powerpoint/2010/main" val="3574253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This section of the Code is intended to give members of the public confidence that decisions are being taken in the best interests of the public and not those of you or your family, friends or personal associates. </a:t>
            </a:r>
          </a:p>
          <a:p>
            <a:endParaRPr lang="en-GB" b="0" dirty="0"/>
          </a:p>
          <a:p>
            <a:r>
              <a:rPr lang="en-GB" b="0" dirty="0"/>
              <a:t>The Register is intended to be a public record of those interests which you know you have that might, by their nature, be likely to cause conflicts with your role as a councillor.</a:t>
            </a:r>
            <a:endParaRPr lang="en-GB" b="1" dirty="0"/>
          </a:p>
          <a:p>
            <a:endParaRPr lang="en-GB" b="1" dirty="0"/>
          </a:p>
          <a:p>
            <a:r>
              <a:rPr lang="en-GB" b="1" dirty="0"/>
              <a:t>Category 1</a:t>
            </a:r>
            <a:r>
              <a:rPr lang="en-GB" dirty="0"/>
              <a:t>: </a:t>
            </a:r>
            <a:r>
              <a:rPr lang="en-GB" b="1" dirty="0"/>
              <a:t>Remuneration</a:t>
            </a:r>
            <a:r>
              <a:rPr lang="en-GB" dirty="0"/>
              <a:t>: requirement to register any work for which you receive, or expect to receive, payment or reward. All paid work, no matter how casual or trivial in nature, requires to be registered. </a:t>
            </a:r>
          </a:p>
          <a:p>
            <a:endParaRPr lang="en-GB" b="1" dirty="0"/>
          </a:p>
          <a:p>
            <a:r>
              <a:rPr lang="en-GB" b="1" dirty="0"/>
              <a:t>Category 2</a:t>
            </a:r>
            <a:r>
              <a:rPr lang="en-GB" dirty="0"/>
              <a:t>: </a:t>
            </a:r>
            <a:r>
              <a:rPr lang="en-GB" b="1" dirty="0"/>
              <a:t>Other Roles: </a:t>
            </a:r>
            <a:r>
              <a:rPr lang="en-GB" b="0" dirty="0"/>
              <a:t>requirement to register unremunerated directorships, including ones where you have been nominated or appointed by the Council. There is no need to register being a councillor or a member of a joint board, a joint committee or of COSLA.</a:t>
            </a:r>
          </a:p>
          <a:p>
            <a:endParaRPr lang="en-GB" dirty="0"/>
          </a:p>
          <a:p>
            <a:r>
              <a:rPr lang="en-GB" b="1" dirty="0"/>
              <a:t>Category 3</a:t>
            </a:r>
            <a:r>
              <a:rPr lang="en-GB" b="0" dirty="0"/>
              <a:t>:</a:t>
            </a:r>
            <a:r>
              <a:rPr lang="en-GB" b="1" dirty="0"/>
              <a:t> Contracts: </a:t>
            </a:r>
            <a:r>
              <a:rPr lang="en-GB" b="0" dirty="0"/>
              <a:t>requirement to register any interest you, or an entity you have a substantial interest, has an upcoming or ongoing contract with the Council for the supply of goods or services, or the execution of works. This category may overlap with Category One: Remuneration. If so, you should add an entry under both sections, for transparency. </a:t>
            </a:r>
          </a:p>
          <a:p>
            <a:endParaRPr lang="en-GB" dirty="0"/>
          </a:p>
          <a:p>
            <a:r>
              <a:rPr lang="en-GB" b="1" dirty="0"/>
              <a:t>Category 4: Election Expenses: </a:t>
            </a:r>
            <a:r>
              <a:rPr lang="en-GB" b="0" dirty="0"/>
              <a:t>r</a:t>
            </a:r>
            <a:r>
              <a:rPr lang="en-GB" dirty="0"/>
              <a:t>equirement to register any single donation of more than £50, or any donations from the same source that together amount to more than £50, towards election expenses. This applies to any received by you, or on your behalf, within the period commencing from 12 months prior to, and including, their current term of office. </a:t>
            </a:r>
          </a:p>
          <a:p>
            <a:endParaRPr lang="en-GB" dirty="0"/>
          </a:p>
          <a:p>
            <a:r>
              <a:rPr lang="en-GB" b="1" dirty="0"/>
              <a:t>Category 5: Houses, Land &amp; Buildings</a:t>
            </a:r>
            <a:r>
              <a:rPr lang="en-GB" dirty="0"/>
              <a:t>: requirement to register any interest where you own or have any other right or interest in houses, land and buildings in Scotland (such as being an owner or a tenant, including a council tenant, or where you have a life rent). You are not required to disclose your home address in the publicly available register of interests. Only details of the council ward in which the property is located need to be provided. You are required, however, to provide the full address of the property to the council’s Monitoring Officer (or their nominee), but this is to be kept confidential. </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10</a:t>
            </a:fld>
            <a:endParaRPr lang="en-GB" dirty="0"/>
          </a:p>
        </p:txBody>
      </p:sp>
    </p:spTree>
    <p:extLst>
      <p:ext uri="{BB962C8B-B14F-4D97-AF65-F5344CB8AC3E}">
        <p14:creationId xmlns:p14="http://schemas.microsoft.com/office/powerpoint/2010/main" val="3971076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Category 6</a:t>
            </a:r>
            <a:r>
              <a:rPr lang="en-GB" dirty="0"/>
              <a:t>: </a:t>
            </a:r>
            <a:r>
              <a:rPr lang="en-GB" b="1" dirty="0"/>
              <a:t>Interest in Shares and Securities: </a:t>
            </a:r>
            <a:r>
              <a:rPr lang="en-GB" dirty="0"/>
              <a:t> requirement to register an interest where:</a:t>
            </a:r>
          </a:p>
          <a:p>
            <a:r>
              <a:rPr lang="en-GB" dirty="0"/>
              <a:t>a) you own or have an interest in more than 1% of the issued share capital of the company or body; or</a:t>
            </a:r>
          </a:p>
          <a:p>
            <a:r>
              <a:rPr lang="en-GB" dirty="0"/>
              <a:t>b) where, at the relevant date, the market value of any shares and securities (in any one specific company or body) that you own, or have an interest in, is greater than £25,000.</a:t>
            </a:r>
          </a:p>
          <a:p>
            <a:r>
              <a:rPr lang="en-GB" dirty="0"/>
              <a:t>The ‘</a:t>
            </a:r>
            <a:r>
              <a:rPr lang="en-GB" b="1" dirty="0"/>
              <a:t>relevant date</a:t>
            </a:r>
            <a:r>
              <a:rPr lang="en-GB" dirty="0"/>
              <a:t>’ is defined in Annex B definitions as (a) the date on which you were elected and (b) every April 5th following that date. </a:t>
            </a:r>
          </a:p>
          <a:p>
            <a:endParaRPr lang="en-GB" b="1" dirty="0"/>
          </a:p>
          <a:p>
            <a:r>
              <a:rPr lang="en-GB" b="1" dirty="0"/>
              <a:t>Category 7</a:t>
            </a:r>
            <a:r>
              <a:rPr lang="en-GB" dirty="0"/>
              <a:t>: </a:t>
            </a:r>
            <a:r>
              <a:rPr lang="en-GB" b="1" dirty="0"/>
              <a:t>Gifts &amp; Hospitality:</a:t>
            </a:r>
            <a:r>
              <a:rPr lang="en-GB" dirty="0"/>
              <a:t> As you are no longer allowed to accept any gifts or hospitality (other than under the very limited circumstances outlined under paragraph 3.15), there is no longer the need to register any gifts or hospitality.</a:t>
            </a:r>
          </a:p>
          <a:p>
            <a:endParaRPr lang="en-GB" dirty="0"/>
          </a:p>
          <a:p>
            <a:r>
              <a:rPr lang="en-GB" b="1" dirty="0"/>
              <a:t>Category 8</a:t>
            </a:r>
            <a:r>
              <a:rPr lang="en-GB" dirty="0"/>
              <a:t>: </a:t>
            </a:r>
            <a:r>
              <a:rPr lang="en-GB" b="1" dirty="0"/>
              <a:t>Non-Financial Interests: </a:t>
            </a:r>
            <a:r>
              <a:rPr lang="en-GB" b="0" dirty="0"/>
              <a:t>requirement to register relevant interests such as membership or holding office in public bodies, companies, clubs, societies and organisations such as trades unions and voluntary organisations of the objective test is met. The Code states that non-financial interests are those which members of the public, with knowledge of the relevant facts, might reasonably think could influence the your actions, speeches, votes or decision-making.</a:t>
            </a:r>
          </a:p>
          <a:p>
            <a:endParaRPr lang="en-GB" dirty="0"/>
          </a:p>
          <a:p>
            <a:r>
              <a:rPr lang="en-GB" b="1" dirty="0"/>
              <a:t>Category 9:</a:t>
            </a:r>
            <a:r>
              <a:rPr lang="en-GB" dirty="0"/>
              <a:t> </a:t>
            </a:r>
            <a:r>
              <a:rPr lang="en-GB" b="1" dirty="0"/>
              <a:t>Close Family Members: </a:t>
            </a:r>
            <a:r>
              <a:rPr lang="en-GB" b="0" dirty="0"/>
              <a:t>requirement to </a:t>
            </a:r>
            <a:r>
              <a:rPr lang="en-GB" dirty="0"/>
              <a:t>register the interests of any close family member who has transactions with your Council or is likely to have transactions or do business with it. This is to ensure there is transparency in respect of any potential influence that anyone close to you, as a member of the Council, may have over a transaction the Council has been involved in, which had an impact on its overall financial position. This is provision is aimed at ensuring the Council complies with accounting standards.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11</a:t>
            </a:fld>
            <a:endParaRPr lang="en-GB" dirty="0"/>
          </a:p>
        </p:txBody>
      </p:sp>
    </p:spTree>
    <p:extLst>
      <p:ext uri="{BB962C8B-B14F-4D97-AF65-F5344CB8AC3E}">
        <p14:creationId xmlns:p14="http://schemas.microsoft.com/office/powerpoint/2010/main" val="3227744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 5: Outlines a three stage process for identifying and declaring interests.</a:t>
            </a:r>
          </a:p>
          <a:p>
            <a:endParaRPr lang="en-GB" dirty="0"/>
          </a:p>
          <a:p>
            <a:r>
              <a:rPr lang="en-GB" dirty="0"/>
              <a:t>The requirement to declare certain interests is a fundamental requirement of the Code. A failure to do so removes the opportunity for openness and transparency in a councillor’s role and denies members of the public the opportunity to consider whether a councillor’s interests may or may not influence their discussion and decision-making. </a:t>
            </a:r>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12</a:t>
            </a:fld>
            <a:endParaRPr lang="en-GB" dirty="0"/>
          </a:p>
        </p:txBody>
      </p:sp>
    </p:spTree>
    <p:extLst>
      <p:ext uri="{BB962C8B-B14F-4D97-AF65-F5344CB8AC3E}">
        <p14:creationId xmlns:p14="http://schemas.microsoft.com/office/powerpoint/2010/main" val="2707938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Stage 1: Connection </a:t>
            </a:r>
            <a:r>
              <a:rPr lang="en-GB" dirty="0"/>
              <a:t>– this is any link between the matter being considered and you or a person or body you are associated with. This could be a family relationship or a social or professional contact. It would also include anything you have registered as an interest under Section 4 of the Code.</a:t>
            </a:r>
          </a:p>
          <a:p>
            <a:endParaRPr lang="en-GB" dirty="0"/>
          </a:p>
          <a:p>
            <a:r>
              <a:rPr lang="en-GB" dirty="0"/>
              <a:t>Paragraph 5.4 of the Code outlines </a:t>
            </a:r>
            <a:r>
              <a:rPr lang="en-GB" b="1" dirty="0"/>
              <a:t>matters that are not considered a connection </a:t>
            </a:r>
            <a:r>
              <a:rPr lang="en-GB" dirty="0"/>
              <a:t>for the purpose of the Code. This includes </a:t>
            </a:r>
            <a:r>
              <a:rPr lang="en-GB" b="0" dirty="0"/>
              <a:t>simply having previous knowledge or experience of a matter</a:t>
            </a:r>
            <a:r>
              <a:rPr lang="en-GB" dirty="0"/>
              <a:t>. </a:t>
            </a:r>
          </a:p>
          <a:p>
            <a:r>
              <a:rPr lang="en-GB" dirty="0"/>
              <a:t>It also includes:</a:t>
            </a:r>
          </a:p>
          <a:p>
            <a:r>
              <a:rPr lang="en-GB" dirty="0"/>
              <a:t>a) being a Council Tax or rate payer, or a council house tenant;</a:t>
            </a:r>
          </a:p>
          <a:p>
            <a:r>
              <a:rPr lang="en-GB" dirty="0"/>
              <a:t>b) being a councillor when matter relating to elected members’ remuneration, allowances, expenses, support services or pensions are being considered; or </a:t>
            </a:r>
          </a:p>
          <a:p>
            <a:r>
              <a:rPr lang="en-GB" dirty="0"/>
              <a:t>c) being a member of an outside body to which the councillor has been appointed or nominated by the council (such as regional transport partnerships, health and social care IJBs, city region deals, ALEOs and voluntary organisations. </a:t>
            </a:r>
          </a:p>
          <a:p>
            <a:endParaRPr lang="en-GB" dirty="0"/>
          </a:p>
          <a:p>
            <a:r>
              <a:rPr lang="en-GB" dirty="0"/>
              <a:t>This means that councillors are allowed to take part in Council discussions and </a:t>
            </a:r>
            <a:r>
              <a:rPr lang="en-GB" b="0" dirty="0"/>
              <a:t>decision-making on matters relating to an outside body </a:t>
            </a:r>
            <a:r>
              <a:rPr lang="en-GB" dirty="0"/>
              <a:t>or ALEO they have been appointed or nominated to. This includes matters concerning finance and the funding of the outside body.</a:t>
            </a:r>
          </a:p>
          <a:p>
            <a:endParaRPr lang="en-GB" dirty="0"/>
          </a:p>
          <a:p>
            <a:r>
              <a:rPr lang="en-GB" dirty="0"/>
              <a:t>However, this is unless:</a:t>
            </a:r>
          </a:p>
          <a:p>
            <a:r>
              <a:rPr lang="en-GB" dirty="0"/>
              <a:t>(i) the matter being considered by the Council is quasi-judicial or regulatory and the outside body has involvement; or (ii) the councillor has a personal conflict by reason of their actions or legal obligations. </a:t>
            </a:r>
          </a:p>
          <a:p>
            <a:endParaRPr lang="en-GB" dirty="0"/>
          </a:p>
          <a:p>
            <a:r>
              <a:rPr lang="en-GB" dirty="0"/>
              <a:t>Personal conflict:</a:t>
            </a:r>
          </a:p>
          <a:p>
            <a:r>
              <a:rPr lang="en-GB" dirty="0"/>
              <a:t>An example of where you have a </a:t>
            </a:r>
            <a:r>
              <a:rPr lang="en-GB" b="1" dirty="0"/>
              <a:t>personal conflict by way of a connection </a:t>
            </a:r>
            <a:r>
              <a:rPr lang="en-GB" dirty="0"/>
              <a:t>(other than your membership of the outside body or ALEO) in this context would be where your partner works for the outside body, and the body is seeking a package of funding from the Council for its operations that could have an impact on your partner’s job.</a:t>
            </a:r>
          </a:p>
          <a:p>
            <a:endParaRPr lang="en-GB" dirty="0"/>
          </a:p>
          <a:p>
            <a:r>
              <a:rPr lang="en-GB" dirty="0"/>
              <a:t>Examples of where you may have a </a:t>
            </a:r>
            <a:r>
              <a:rPr lang="en-GB" b="1" dirty="0"/>
              <a:t>personal conflict as a result of legal obligations </a:t>
            </a:r>
            <a:r>
              <a:rPr lang="en-GB" dirty="0"/>
              <a:t>would include where you are either a director of a company or a charity trustee. </a:t>
            </a:r>
          </a:p>
          <a:p>
            <a:endParaRPr lang="en-GB" dirty="0"/>
          </a:p>
          <a:p>
            <a:r>
              <a:rPr lang="en-GB" dirty="0"/>
              <a:t>An example of where you have a </a:t>
            </a:r>
            <a:r>
              <a:rPr lang="en-GB" b="1" dirty="0"/>
              <a:t>personal conflict by reason of your actions </a:t>
            </a:r>
            <a:r>
              <a:rPr lang="en-GB" dirty="0"/>
              <a:t>could be where you have stated, during a meeting of an ALEO, that the ALEO requires further financial support and where you have then voted in favour of applying to your Council for more funding. It is likely that your actions in doing so would result in a personal conflict if your political group then makes it clear that its members are to vote to reject the funding request at a subsequent Council meeting.</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13</a:t>
            </a:fld>
            <a:endParaRPr lang="en-GB" dirty="0"/>
          </a:p>
        </p:txBody>
      </p:sp>
    </p:spTree>
    <p:extLst>
      <p:ext uri="{BB962C8B-B14F-4D97-AF65-F5344CB8AC3E}">
        <p14:creationId xmlns:p14="http://schemas.microsoft.com/office/powerpoint/2010/main" val="502746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Stage 2: Interest </a:t>
            </a:r>
            <a:r>
              <a:rPr lang="en-GB" dirty="0"/>
              <a:t>- If you have a connection to a matter being discussed, you are required to apply the </a:t>
            </a:r>
            <a:r>
              <a:rPr lang="en-GB" b="1" dirty="0"/>
              <a:t>Objective Test</a:t>
            </a:r>
            <a:r>
              <a:rPr lang="en-GB" dirty="0"/>
              <a:t>. This is whether a member of the public, with knowledge of the relevant facts, would reasonably regard your connection to the matter as being sufficiently significant as to be likely to influence your discussion or decision-making. </a:t>
            </a:r>
          </a:p>
          <a:p>
            <a:endParaRPr lang="en-GB" dirty="0"/>
          </a:p>
          <a:p>
            <a:r>
              <a:rPr lang="en-GB" dirty="0"/>
              <a:t>If the test is met then it is an interest that requires to be declared.</a:t>
            </a:r>
          </a:p>
          <a:p>
            <a:endParaRPr lang="en-GB" dirty="0"/>
          </a:p>
          <a:p>
            <a:r>
              <a:rPr lang="en-GB" dirty="0"/>
              <a:t>The Code makes it clear that the requirement to disclose or declare interests applies both in formal and informal dealings with Council officers and other councillors (not just in formal Council or committee meetings).</a:t>
            </a:r>
          </a:p>
          <a:p>
            <a:endParaRPr lang="en-GB" dirty="0"/>
          </a:p>
          <a:p>
            <a:r>
              <a:rPr lang="en-GB" b="1" dirty="0"/>
              <a:t>Stage 3: Participation</a:t>
            </a:r>
            <a:r>
              <a:rPr lang="en-GB" dirty="0"/>
              <a:t>. If you have a declarable interest you cannot participate in the discussion or any voting on the matter. You must leave the room (or if it is online then the online meeting). This is to ensure that you do not influence other members and / or to avoid any perception you could be doing so.</a:t>
            </a:r>
          </a:p>
          <a:p>
            <a:endParaRPr lang="en-GB" dirty="0"/>
          </a:p>
          <a:p>
            <a:r>
              <a:rPr lang="en-GB" dirty="0"/>
              <a:t>You are only required to provide enough information for those present to understand why you have a declarable interest.</a:t>
            </a:r>
          </a:p>
          <a:p>
            <a:endParaRPr lang="en-GB" dirty="0"/>
          </a:p>
          <a:p>
            <a:r>
              <a:rPr lang="en-GB" dirty="0"/>
              <a:t>The Code notes that, in some circumstances, a councillor may consider it is appropriate, for transparency reasons, to state publicly that while they have a connection to a matter, they do not consider it amounts to an interest (and to explain why). </a:t>
            </a:r>
          </a:p>
        </p:txBody>
      </p:sp>
      <p:sp>
        <p:nvSpPr>
          <p:cNvPr id="4" name="Slide Number Placeholder 3"/>
          <p:cNvSpPr>
            <a:spLocks noGrp="1"/>
          </p:cNvSpPr>
          <p:nvPr>
            <p:ph type="sldNum" sz="quarter" idx="5"/>
          </p:nvPr>
        </p:nvSpPr>
        <p:spPr/>
        <p:txBody>
          <a:bodyPr/>
          <a:lstStyle/>
          <a:p>
            <a:fld id="{A4258B54-C63B-4925-A69B-E90D3878C3C5}" type="slidenum">
              <a:rPr lang="en-GB" smtClean="0"/>
              <a:t>14</a:t>
            </a:fld>
            <a:endParaRPr lang="en-GB" dirty="0"/>
          </a:p>
        </p:txBody>
      </p:sp>
    </p:spTree>
    <p:extLst>
      <p:ext uri="{BB962C8B-B14F-4D97-AF65-F5344CB8AC3E}">
        <p14:creationId xmlns:p14="http://schemas.microsoft.com/office/powerpoint/2010/main" val="2492697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Code distinguishes lobbying, from helping constituents and community engagement. </a:t>
            </a:r>
            <a:r>
              <a:rPr lang="en-GB" b="0" dirty="0"/>
              <a:t>The Code explains that </a:t>
            </a:r>
            <a:r>
              <a:rPr lang="en-GB" b="1" dirty="0"/>
              <a:t>lobbying </a:t>
            </a:r>
            <a:r>
              <a:rPr lang="en-GB" b="0" dirty="0"/>
              <a:t>is where a councillor is approached by an individual or organisation who is seeking to influence them for financial gain or advantage.</a:t>
            </a:r>
          </a:p>
          <a:p>
            <a:endParaRPr lang="en-GB" b="0" dirty="0"/>
          </a:p>
          <a:p>
            <a:r>
              <a:rPr lang="en-GB" dirty="0"/>
              <a:t>The Code requires councillors to have regard to the </a:t>
            </a:r>
            <a:r>
              <a:rPr lang="en-GB" b="1" dirty="0"/>
              <a:t>objective test </a:t>
            </a:r>
            <a:r>
              <a:rPr lang="en-GB" dirty="0"/>
              <a:t>in deciding whether, and if so, how to respond to such lobbying. This is whether a member of the public, with knowledge of the relevant facts, would reasonably regard your conduct in responding to the lobbying as being likely to influence you or your council’s decisions.</a:t>
            </a:r>
          </a:p>
          <a:p>
            <a:endParaRPr lang="en-GB" dirty="0"/>
          </a:p>
          <a:p>
            <a:r>
              <a:rPr lang="en-GB" dirty="0"/>
              <a:t>The Code lists what you should and should not do if you are approached directly by an individual or organisation who is seeking to do business with your council or who is involved in a </a:t>
            </a:r>
            <a:r>
              <a:rPr lang="en-GB" b="1" dirty="0"/>
              <a:t>quasi-judicial or regulatory matter </a:t>
            </a:r>
            <a:r>
              <a:rPr lang="en-GB" dirty="0"/>
              <a:t>(such as being an applicant or an objector). </a:t>
            </a:r>
          </a:p>
          <a:p>
            <a:endParaRPr lang="en-GB" dirty="0"/>
          </a:p>
          <a:p>
            <a:r>
              <a:rPr lang="en-GB" dirty="0"/>
              <a:t>This includes that you </a:t>
            </a:r>
            <a:r>
              <a:rPr lang="en-GB" b="1" dirty="0"/>
              <a:t>WILL</a:t>
            </a:r>
            <a:r>
              <a:rPr lang="en-GB" dirty="0"/>
              <a:t> advise that individual or organisation that you cannot formulate an opinion or support their position if you are going to take part in the decision-making on the matter; and that you will direct any representations they receive to the appropriate council employee or department.</a:t>
            </a:r>
          </a:p>
          <a:p>
            <a:endParaRPr lang="en-GB" dirty="0"/>
          </a:p>
          <a:p>
            <a:r>
              <a:rPr lang="en-GB" dirty="0"/>
              <a:t>It notes that you </a:t>
            </a:r>
            <a:r>
              <a:rPr lang="en-GB" b="1" dirty="0"/>
              <a:t>WILL NOT</a:t>
            </a:r>
            <a:r>
              <a:rPr lang="en-GB" dirty="0"/>
              <a:t> lobby or otherwise exert pressure, or influence employees and their colleagues, to either make or recommend a particular decision. It further states that you will not use political group meetings to decide how you and other councillors should vote on such matters.</a:t>
            </a:r>
          </a:p>
        </p:txBody>
      </p:sp>
      <p:sp>
        <p:nvSpPr>
          <p:cNvPr id="4" name="Slide Number Placeholder 3"/>
          <p:cNvSpPr>
            <a:spLocks noGrp="1"/>
          </p:cNvSpPr>
          <p:nvPr>
            <p:ph type="sldNum" sz="quarter" idx="5"/>
          </p:nvPr>
        </p:nvSpPr>
        <p:spPr/>
        <p:txBody>
          <a:bodyPr/>
          <a:lstStyle/>
          <a:p>
            <a:fld id="{A4258B54-C63B-4925-A69B-E90D3878C3C5}" type="slidenum">
              <a:rPr lang="en-GB" smtClean="0"/>
              <a:t>15</a:t>
            </a:fld>
            <a:endParaRPr lang="en-GB" dirty="0"/>
          </a:p>
        </p:txBody>
      </p:sp>
    </p:spTree>
    <p:extLst>
      <p:ext uri="{BB962C8B-B14F-4D97-AF65-F5344CB8AC3E}">
        <p14:creationId xmlns:p14="http://schemas.microsoft.com/office/powerpoint/2010/main" val="853874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 7 applies to all quasi-judicial and regulatory decisions (not just planning ones).</a:t>
            </a:r>
          </a:p>
          <a:p>
            <a:endParaRPr lang="en-GB" b="0" dirty="0"/>
          </a:p>
          <a:p>
            <a:r>
              <a:rPr lang="en-GB" b="0" dirty="0"/>
              <a:t>The Code lists what you should and should not do when considering and making such decisions.</a:t>
            </a:r>
          </a:p>
          <a:p>
            <a:endParaRPr lang="en-GB" b="0" dirty="0"/>
          </a:p>
          <a:p>
            <a:r>
              <a:rPr lang="en-GB" b="0" dirty="0"/>
              <a:t>It states that in dealing with quasi-judicial and regulatory applications you </a:t>
            </a:r>
            <a:r>
              <a:rPr lang="en-GB" b="1" dirty="0"/>
              <a:t>WILL</a:t>
            </a:r>
            <a:r>
              <a:rPr lang="en-GB" b="0" dirty="0"/>
              <a:t>:</a:t>
            </a:r>
          </a:p>
          <a:p>
            <a:r>
              <a:rPr lang="en-GB" b="0" dirty="0"/>
              <a:t>a) act fairly and be seen to act fairly;</a:t>
            </a:r>
          </a:p>
          <a:p>
            <a:r>
              <a:rPr lang="en-GB" b="0" dirty="0"/>
              <a:t>b) declare interests where required in terms of Section 5 of this Code and leave the meeting until the matter has been determined;</a:t>
            </a:r>
          </a:p>
          <a:p>
            <a:r>
              <a:rPr lang="en-GB" b="0" dirty="0"/>
              <a:t>c) deal fairly and impartially with all parties involved in the application;</a:t>
            </a:r>
          </a:p>
          <a:p>
            <a:r>
              <a:rPr lang="en-GB" b="0" dirty="0"/>
              <a:t>d) tell those who may be seeking to influence you outwith the proper decision-making process that you will not formulate an opinion on any particular application until all information is available to all decision-makers and has been duly considered at the relevant meeting;</a:t>
            </a:r>
          </a:p>
          <a:p>
            <a:r>
              <a:rPr lang="en-GB" b="0" dirty="0"/>
              <a:t>e) take into account professional advice given by council employees; and</a:t>
            </a:r>
          </a:p>
          <a:p>
            <a:r>
              <a:rPr lang="en-GB" b="0" dirty="0"/>
              <a:t>f) seek advice from the relevant council employee if you are in doubt as to any material or relevant considerations.</a:t>
            </a:r>
          </a:p>
          <a:p>
            <a:endParaRPr lang="en-GB" b="0" dirty="0"/>
          </a:p>
          <a:p>
            <a:r>
              <a:rPr lang="en-GB" b="0" dirty="0"/>
              <a:t>And that you </a:t>
            </a:r>
            <a:r>
              <a:rPr lang="en-GB" b="1" dirty="0"/>
              <a:t>WILL NOT</a:t>
            </a:r>
            <a:r>
              <a:rPr lang="en-GB" b="0" dirty="0"/>
              <a:t>:</a:t>
            </a:r>
          </a:p>
          <a:p>
            <a:r>
              <a:rPr lang="en-GB" b="0" dirty="0"/>
              <a:t>a) pre-judge or demonstrate bias or be seen to pre-judge or demonstrate bias;</a:t>
            </a:r>
          </a:p>
          <a:p>
            <a:r>
              <a:rPr lang="en-GB" b="0" dirty="0"/>
              <a:t>b) indicate or imply support for or opposition to an application or indicate your voting intention prior to the appropriate meeting where the application will be considered;</a:t>
            </a:r>
          </a:p>
          <a:p>
            <a:r>
              <a:rPr lang="en-GB" b="0" dirty="0"/>
              <a:t>c) in advance of the decision-making meeting, attempt to influence employees to adopt a particular position as that would imply that you are prejudiced in your decision-making;</a:t>
            </a:r>
          </a:p>
          <a:p>
            <a:r>
              <a:rPr lang="en-GB" b="0" dirty="0"/>
              <a:t>d) lobby other councillors who may be dealing with the application;</a:t>
            </a:r>
          </a:p>
          <a:p>
            <a:r>
              <a:rPr lang="en-GB" b="0" dirty="0"/>
              <a:t>e) express any view on the application before the appropriate meeting where the application will be considered;</a:t>
            </a:r>
          </a:p>
          <a:p>
            <a:r>
              <a:rPr lang="en-GB" b="0" dirty="0"/>
              <a:t>f) formulate your conclusions on an application until all available information is to hand and has been duly considered by you at the meeting where the application will be considered;</a:t>
            </a:r>
          </a:p>
          <a:p>
            <a:r>
              <a:rPr lang="en-GB" b="0" dirty="0"/>
              <a:t>g) express any indicative or provisional views in the course of your involvement in any aspect of the application; or</a:t>
            </a:r>
          </a:p>
          <a:p>
            <a:r>
              <a:rPr lang="en-GB" b="0" dirty="0"/>
              <a:t>h) otherwise act improperly or do anything which could reasonably create a perception that you have acted improperly.</a:t>
            </a:r>
          </a:p>
          <a:p>
            <a:endParaRPr lang="en-GB" b="0" dirty="0"/>
          </a:p>
          <a:p>
            <a:r>
              <a:rPr lang="en-GB" dirty="0"/>
              <a:t>The Code distinguishes </a:t>
            </a:r>
            <a:r>
              <a:rPr lang="en-GB" b="1" dirty="0"/>
              <a:t>policy and strategic issues </a:t>
            </a:r>
            <a:r>
              <a:rPr lang="en-GB" dirty="0"/>
              <a:t>under which individual applications may subsequently be decided, and again outlines what you can and cannot do. For example it notes that you can support proposals that they consider to be of benefit to the council area; but cannot express any view that suggests you have a closed mind on the policy or strategic issue, regardless of any material considerations.</a:t>
            </a:r>
          </a:p>
          <a:p>
            <a:endParaRPr lang="en-GB" dirty="0"/>
          </a:p>
          <a:p>
            <a:r>
              <a:rPr lang="en-GB" sz="1200" b="0" kern="1200" dirty="0">
                <a:solidFill>
                  <a:schemeClr val="tx1"/>
                </a:solidFill>
                <a:effectLst/>
                <a:latin typeface="+mn-lt"/>
                <a:ea typeface="+mn-ea"/>
                <a:cs typeface="+mn-cs"/>
              </a:rPr>
              <a:t>The Code also outlines how you can make representations both when you are, and are not, a member of a quasi-judicial or regulatory decision-making committee. For example, it states that if you are member of the committee you must declare an interest in the matter and can only remain in the meeting, while that item is being discussed, for the purpose of making the representations.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circumstances where you are </a:t>
            </a:r>
            <a:r>
              <a:rPr lang="en-GB" sz="1200" b="1" kern="1200" dirty="0">
                <a:solidFill>
                  <a:schemeClr val="tx1"/>
                </a:solidFill>
                <a:effectLst/>
                <a:latin typeface="+mn-lt"/>
                <a:ea typeface="+mn-ea"/>
                <a:cs typeface="+mn-cs"/>
              </a:rPr>
              <a:t>not a member </a:t>
            </a:r>
            <a:r>
              <a:rPr lang="en-GB" sz="1200" kern="1200" dirty="0">
                <a:solidFill>
                  <a:schemeClr val="tx1"/>
                </a:solidFill>
                <a:effectLst/>
                <a:latin typeface="+mn-lt"/>
                <a:ea typeface="+mn-ea"/>
                <a:cs typeface="+mn-cs"/>
              </a:rPr>
              <a:t>of any Committee which is making a decision on an application, but wishes to represent individuals or groups, the Code notes that you can only do so in accordance with your council’s procedures for any member of the public or party wishing to make such representations.</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16</a:t>
            </a:fld>
            <a:endParaRPr lang="en-GB" dirty="0"/>
          </a:p>
        </p:txBody>
      </p:sp>
    </p:spTree>
    <p:extLst>
      <p:ext uri="{BB962C8B-B14F-4D97-AF65-F5344CB8AC3E}">
        <p14:creationId xmlns:p14="http://schemas.microsoft.com/office/powerpoint/2010/main" val="176231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Annex A </a:t>
            </a:r>
            <a:r>
              <a:rPr lang="en-GB" dirty="0"/>
              <a:t>(which was previously Annex C) outlines the different roles councillors and employees have, and how they should behave towards each other. </a:t>
            </a:r>
          </a:p>
          <a:p>
            <a:endParaRPr lang="en-GB" dirty="0"/>
          </a:p>
          <a:p>
            <a:r>
              <a:rPr lang="en-GB" dirty="0"/>
              <a:t>The key message, detailed at paragraph 2 of Annex A, is that councillors and employees should work in an atmosphere of mutual trust and respect with neither party seeking to take unfair advantage of their position or influence.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The Annex states that councillors and employees both have a responsibility to project a positive image of the Council, and should avoid making any public comments that could bring it into disrepute. This provision does not seek to restrict your ability to scrutinise properly the performance of the Council or its employees. Instead, it seeks to discourage a councillor from making unfounded public accusations.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The Annex further reiterates that you should not raise any adverse matters relating to the performance, conduct or capability of employees in public. </a:t>
            </a:r>
          </a:p>
          <a:p>
            <a:endParaRPr lang="en-GB" dirty="0"/>
          </a:p>
          <a:p>
            <a:r>
              <a:rPr lang="en-GB" b="1" dirty="0"/>
              <a:t>Annex B</a:t>
            </a:r>
            <a:r>
              <a:rPr lang="en-GB" dirty="0"/>
              <a:t>: Contains some Definitions in order to provide further clarity.</a:t>
            </a:r>
          </a:p>
          <a:p>
            <a:endParaRPr lang="en-GB" dirty="0"/>
          </a:p>
          <a:p>
            <a:r>
              <a:rPr lang="en-GB" b="1" dirty="0"/>
              <a:t>Annex C: is entitled “</a:t>
            </a:r>
            <a:r>
              <a:rPr lang="en-GB" b="0" dirty="0"/>
              <a:t>Breaches of the Code” </a:t>
            </a:r>
            <a:r>
              <a:rPr lang="en-GB" dirty="0"/>
              <a:t>and outlines:</a:t>
            </a:r>
          </a:p>
          <a:p>
            <a:pPr marL="171450" indent="-171450">
              <a:buFont typeface="Arial" panose="020B0604020202020204" pitchFamily="34" charset="0"/>
              <a:buChar char="•"/>
            </a:pPr>
            <a:r>
              <a:rPr lang="en-GB" dirty="0"/>
              <a:t>how complaints about potential breaches of the Code are investigated and adjudicated upon;</a:t>
            </a:r>
          </a:p>
          <a:p>
            <a:pPr marL="171450" indent="-171450">
              <a:buFont typeface="Arial" panose="020B0604020202020204" pitchFamily="34" charset="0"/>
              <a:buChar char="•"/>
            </a:pPr>
            <a:r>
              <a:rPr lang="en-GB" dirty="0"/>
              <a:t>the sanctions are available to the Standards Commission should it find a breach of the Code at a Hearing; and </a:t>
            </a:r>
          </a:p>
          <a:p>
            <a:pPr marL="171450" indent="-171450">
              <a:buFont typeface="Arial" panose="020B0604020202020204" pitchFamily="34" charset="0"/>
              <a:buChar char="•"/>
            </a:pPr>
            <a:r>
              <a:rPr lang="en-GB" dirty="0"/>
              <a:t>that the Standards Commission can impose an interim suspension while a complaint is being investigated.</a:t>
            </a:r>
          </a:p>
        </p:txBody>
      </p:sp>
      <p:sp>
        <p:nvSpPr>
          <p:cNvPr id="4" name="Slide Number Placeholder 3"/>
          <p:cNvSpPr>
            <a:spLocks noGrp="1"/>
          </p:cNvSpPr>
          <p:nvPr>
            <p:ph type="sldNum" sz="quarter" idx="5"/>
          </p:nvPr>
        </p:nvSpPr>
        <p:spPr/>
        <p:txBody>
          <a:bodyPr/>
          <a:lstStyle/>
          <a:p>
            <a:fld id="{A4258B54-C63B-4925-A69B-E90D3878C3C5}" type="slidenum">
              <a:rPr lang="en-GB" smtClean="0"/>
              <a:t>17</a:t>
            </a:fld>
            <a:endParaRPr lang="en-GB" dirty="0"/>
          </a:p>
        </p:txBody>
      </p:sp>
    </p:spTree>
    <p:extLst>
      <p:ext uri="{BB962C8B-B14F-4D97-AF65-F5344CB8AC3E}">
        <p14:creationId xmlns:p14="http://schemas.microsoft.com/office/powerpoint/2010/main" val="1668858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Standards Commission’s has produced Guidance on the Code. The Guidance includes numerous illustrations and case examples – some are taken from real cases in Scotland, Wales and Northern Ireland, and some are made-up scenarios. It has also produced Advice Notes for councillors on the topics listed. Again these are intended to help you interpret the Code’s provisions.</a:t>
            </a:r>
          </a:p>
        </p:txBody>
      </p:sp>
      <p:sp>
        <p:nvSpPr>
          <p:cNvPr id="4" name="Slide Number Placeholder 3"/>
          <p:cNvSpPr>
            <a:spLocks noGrp="1"/>
          </p:cNvSpPr>
          <p:nvPr>
            <p:ph type="sldNum" sz="quarter" idx="5"/>
          </p:nvPr>
        </p:nvSpPr>
        <p:spPr/>
        <p:txBody>
          <a:bodyPr/>
          <a:lstStyle/>
          <a:p>
            <a:fld id="{A4258B54-C63B-4925-A69B-E90D3878C3C5}" type="slidenum">
              <a:rPr lang="en-GB" smtClean="0"/>
              <a:t>18</a:t>
            </a:fld>
            <a:endParaRPr lang="en-GB" dirty="0"/>
          </a:p>
        </p:txBody>
      </p:sp>
    </p:spTree>
    <p:extLst>
      <p:ext uri="{BB962C8B-B14F-4D97-AF65-F5344CB8AC3E}">
        <p14:creationId xmlns:p14="http://schemas.microsoft.com/office/powerpoint/2010/main" val="2389880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Code, Guidance and Advice Notes are available on the Standards Commission’s website, along with information about forthcoming Hearings and written decisions of Hearings that have been held.</a:t>
            </a:r>
          </a:p>
        </p:txBody>
      </p:sp>
      <p:sp>
        <p:nvSpPr>
          <p:cNvPr id="4" name="Slide Number Placeholder 3"/>
          <p:cNvSpPr>
            <a:spLocks noGrp="1"/>
          </p:cNvSpPr>
          <p:nvPr>
            <p:ph type="sldNum" sz="quarter" idx="5"/>
          </p:nvPr>
        </p:nvSpPr>
        <p:spPr/>
        <p:txBody>
          <a:bodyPr/>
          <a:lstStyle/>
          <a:p>
            <a:fld id="{A4258B54-C63B-4925-A69B-E90D3878C3C5}" type="slidenum">
              <a:rPr lang="en-GB" smtClean="0"/>
              <a:t>19</a:t>
            </a:fld>
            <a:endParaRPr lang="en-GB" dirty="0"/>
          </a:p>
        </p:txBody>
      </p:sp>
    </p:spTree>
    <p:extLst>
      <p:ext uri="{BB962C8B-B14F-4D97-AF65-F5344CB8AC3E}">
        <p14:creationId xmlns:p14="http://schemas.microsoft.com/office/powerpoint/2010/main" val="912057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58B54-C63B-4925-A69B-E90D3878C3C5}" type="slidenum">
              <a:rPr lang="en-GB" smtClean="0"/>
              <a:t>2</a:t>
            </a:fld>
            <a:endParaRPr lang="en-GB" dirty="0"/>
          </a:p>
        </p:txBody>
      </p:sp>
    </p:spTree>
    <p:extLst>
      <p:ext uri="{BB962C8B-B14F-4D97-AF65-F5344CB8AC3E}">
        <p14:creationId xmlns:p14="http://schemas.microsoft.com/office/powerpoint/2010/main" val="413435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Introduction Section notes that councillors are required to comply with the substantive provisions of this Code, being sections 3 to 7 inclusive and Annex A.</a:t>
            </a:r>
          </a:p>
          <a:p>
            <a:endParaRPr lang="en-GB" dirty="0"/>
          </a:p>
          <a:p>
            <a:r>
              <a:rPr lang="en-GB" dirty="0"/>
              <a:t>This is in all situations and at all times where you are acting as a councillor, have referred to yourself as a councillor or could objectively be considered to be acting as a councillor.</a:t>
            </a:r>
            <a:endParaRPr lang="en-GB" sz="1200" kern="1200" dirty="0">
              <a:solidFill>
                <a:schemeClr val="tx1"/>
              </a:solidFill>
              <a:effectLst/>
              <a:latin typeface="+mn-lt"/>
              <a:ea typeface="+mn-ea"/>
              <a:cs typeface="+mn-cs"/>
            </a:endParaRP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kern="1200" dirty="0">
                <a:solidFill>
                  <a:schemeClr val="tx1"/>
                </a:solidFill>
                <a:effectLst/>
                <a:latin typeface="+mn-lt"/>
                <a:ea typeface="+mn-ea"/>
                <a:cs typeface="+mn-cs"/>
              </a:rPr>
              <a:t>The introduction section emphasises that it is a councillor’s personal responsibility to be familiar and to comply with the provisions of the Code, the law and their council’s rules, standing orders and regulations. It provides that councillors will not, at any time, advocate or encourage any action that is contrary to the Code. </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kern="1200" dirty="0">
                <a:solidFill>
                  <a:schemeClr val="tx1"/>
                </a:solidFill>
                <a:effectLst/>
                <a:latin typeface="+mn-lt"/>
                <a:ea typeface="+mn-ea"/>
                <a:cs typeface="+mn-cs"/>
              </a:rPr>
              <a:t>Councillors are urged to seek advice if they are uncertain as to how the Code applies or need help in interpreting any of its provisions.</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3</a:t>
            </a:fld>
            <a:endParaRPr lang="en-GB" dirty="0"/>
          </a:p>
        </p:txBody>
      </p:sp>
    </p:spTree>
    <p:extLst>
      <p:ext uri="{BB962C8B-B14F-4D97-AF65-F5344CB8AC3E}">
        <p14:creationId xmlns:p14="http://schemas.microsoft.com/office/powerpoint/2010/main" val="2931386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 1 provides more information about when the Code will apply. The Code does not apply to a councillor’s private or family life. It only applies when you are acting as a councillor, have identified yourself as a councillor and / or when you could reasonably be regarded as acting as such.</a:t>
            </a:r>
          </a:p>
          <a:p>
            <a:endParaRPr lang="en-GB" dirty="0"/>
          </a:p>
          <a:p>
            <a:r>
              <a:rPr lang="en-GB" dirty="0"/>
              <a:t>In determining whether the Code applies, the Standards Commission will apply an objective test and will consider whether a member of the public, with knowledge of the relevant facts, would reasonably consider that the individual was acting as a councillor at the time of the events in question. The Code states this can include when councillors are engaging in online activity. </a:t>
            </a:r>
          </a:p>
          <a:p>
            <a:endParaRPr lang="en-GB" dirty="0"/>
          </a:p>
          <a:p>
            <a:r>
              <a:rPr lang="en-GB" dirty="0"/>
              <a:t>This does not mean that councillors are prevented from expressing views and making political comment – you are just required to do so in a way that is compatible with the substantive provisions of the Code, being Sections 3-7 and Annex A inclusive. This includes the requirement to behave with courtesy and respect, and to maintain confidentiality. </a:t>
            </a:r>
          </a:p>
          <a:p>
            <a:endParaRPr lang="en-GB" dirty="0"/>
          </a:p>
          <a:p>
            <a:r>
              <a:rPr lang="en-GB" dirty="0"/>
              <a:t>It is important to note that a breach of a Code is just that; regardless of the motivation of the complainer.</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4</a:t>
            </a:fld>
            <a:endParaRPr lang="en-GB" dirty="0"/>
          </a:p>
        </p:txBody>
      </p:sp>
    </p:spTree>
    <p:extLst>
      <p:ext uri="{BB962C8B-B14F-4D97-AF65-F5344CB8AC3E}">
        <p14:creationId xmlns:p14="http://schemas.microsoft.com/office/powerpoint/2010/main" val="1567351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Section </a:t>
            </a:r>
            <a:r>
              <a:rPr lang="en-GB" dirty="0"/>
              <a:t>2 now states that a breach of one or more of the key principles does not, in itself, constitute evidence of a breach of the Code. However, it notes that the key principles can be used by the Ethical Standards Commissioner’s office (in its investigatory role) and the Standards Commission (in its adjudicatory role) to assist with interpretation of alleged breaches of the substantive sections of the Code.</a:t>
            </a:r>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5</a:t>
            </a:fld>
            <a:endParaRPr lang="en-GB" dirty="0"/>
          </a:p>
        </p:txBody>
      </p:sp>
    </p:spTree>
    <p:extLst>
      <p:ext uri="{BB962C8B-B14F-4D97-AF65-F5344CB8AC3E}">
        <p14:creationId xmlns:p14="http://schemas.microsoft.com/office/powerpoint/2010/main" val="171279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Code makes it clear that the requirement for councillors to treat everyone with courtesy and respect includes in person, in writing, at meetings and when they are online. </a:t>
            </a:r>
          </a:p>
          <a:p>
            <a:endParaRPr lang="en-GB" dirty="0"/>
          </a:p>
          <a:p>
            <a:r>
              <a:rPr lang="en-GB" dirty="0"/>
              <a:t>Paragraph 3.2 provides that councillors must not discriminate unlawfully and should advance equality of opportunity.</a:t>
            </a:r>
          </a:p>
          <a:p>
            <a:endParaRPr lang="en-GB" dirty="0"/>
          </a:p>
          <a:p>
            <a:r>
              <a:rPr lang="en-GB" dirty="0"/>
              <a:t>The Code notes that disrespect, bullying and harassment can be:</a:t>
            </a:r>
          </a:p>
          <a:p>
            <a:r>
              <a:rPr lang="en-GB" dirty="0"/>
              <a:t>a) a one-off incident, </a:t>
            </a:r>
          </a:p>
          <a:p>
            <a:r>
              <a:rPr lang="en-GB" dirty="0"/>
              <a:t>b) part of a cumulative course of conduct; </a:t>
            </a:r>
          </a:p>
          <a:p>
            <a:r>
              <a:rPr lang="en-GB" dirty="0"/>
              <a:t>c) a pattern of behaviour; and</a:t>
            </a:r>
          </a:p>
          <a:p>
            <a:r>
              <a:rPr lang="en-GB" dirty="0"/>
              <a:t>d) physical, verbal and non-verbal conduct.</a:t>
            </a:r>
          </a:p>
          <a:p>
            <a:r>
              <a:rPr lang="en-GB" dirty="0"/>
              <a:t>It notes that it is the impact of the behaviour, not the intent, that is the key.</a:t>
            </a:r>
          </a:p>
          <a:p>
            <a:endParaRPr lang="en-GB" dirty="0"/>
          </a:p>
          <a:p>
            <a:r>
              <a:rPr lang="en-GB" dirty="0"/>
              <a:t>The Code further states that councillors must not undermine any individual employee or group of employees, or raise concerns about their performance, conduct or capability in public. This provision does not prevent you from scrutinising the performance of a team or service. Instead, it precludes you from making any public criticism, which is personalised in nature, about an individual officer or identifiable group of officers.</a:t>
            </a:r>
          </a:p>
          <a:p>
            <a:endParaRPr lang="en-GB" dirty="0"/>
          </a:p>
          <a:p>
            <a:r>
              <a:rPr lang="en-GB" dirty="0"/>
              <a:t>The Code notes that councillors must not take, or seek to take, unfair advantage of their position in their dealings with employees; and provides that they must not bring any undue influence to bear on employees to take a certain action. The provision prohibits councillors from asking or directing an employee to do something that they know, or should reasonably know, could compromise the employee or prevent them from undertaking their duties properly and appropriately. </a:t>
            </a:r>
          </a:p>
          <a:p>
            <a:endParaRPr lang="en-GB" dirty="0"/>
          </a:p>
          <a:p>
            <a:r>
              <a:rPr lang="en-GB" dirty="0"/>
              <a:t>The Standards Commission has produced an Advice Note for councillors on distinguishing between their strategic role and any operational work. In general, if a duty is delegated to an employee, then it is likely to be operational in nature. You may wish to represent the views of your constituents on individual matters, such as a housing issue, but you should be aware that employees may feel pressured by a councillor challenging their actions or appearing critical of some aspect of their work. </a:t>
            </a:r>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6</a:t>
            </a:fld>
            <a:endParaRPr lang="en-GB" dirty="0"/>
          </a:p>
        </p:txBody>
      </p:sp>
    </p:spTree>
    <p:extLst>
      <p:ext uri="{BB962C8B-B14F-4D97-AF65-F5344CB8AC3E}">
        <p14:creationId xmlns:p14="http://schemas.microsoft.com/office/powerpoint/2010/main" val="682431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provisions on gifts and hospitality are designed to avoid any perception that councillors are using their role to obtain access to benefits that members of the public would otherwise be expected to pay for, and also to prevent them from being influenced (inadvertently or otherwise) into making decisions for reasons other than the public interest.</a:t>
            </a:r>
          </a:p>
          <a:p>
            <a:endParaRPr lang="en-GB" dirty="0"/>
          </a:p>
          <a:p>
            <a:r>
              <a:rPr lang="en-GB" dirty="0"/>
              <a:t>The Code makes it clear that the default position is that you should refuse all offers of gifts &amp; hospitality, except in very limited circumstances which are listed at paragraph </a:t>
            </a:r>
            <a:r>
              <a:rPr lang="en-GB" b="1" dirty="0"/>
              <a:t>3.15</a:t>
            </a:r>
            <a:r>
              <a:rPr lang="en-GB" dirty="0"/>
              <a:t>. It should be noted that acceptance can include accepting the </a:t>
            </a:r>
            <a:r>
              <a:rPr lang="en-GB" i="1" dirty="0"/>
              <a:t>promise</a:t>
            </a:r>
            <a:r>
              <a:rPr lang="en-GB" dirty="0"/>
              <a:t> of a gift or hospitality.</a:t>
            </a:r>
          </a:p>
          <a:p>
            <a:endParaRPr lang="en-GB" dirty="0"/>
          </a:p>
          <a:p>
            <a:r>
              <a:rPr lang="en-GB" dirty="0"/>
              <a:t>The exceptions under paragraph </a:t>
            </a:r>
            <a:r>
              <a:rPr lang="en-GB" b="1" dirty="0"/>
              <a:t>3.15 </a:t>
            </a:r>
            <a:r>
              <a:rPr lang="en-GB" dirty="0"/>
              <a:t>are:</a:t>
            </a:r>
          </a:p>
          <a:p>
            <a:r>
              <a:rPr lang="en-GB" dirty="0"/>
              <a:t>a) minor items or tokens of modest intrinsic value offered on an infrequent basis (such as a pen or a notepad).</a:t>
            </a:r>
          </a:p>
          <a:p>
            <a:r>
              <a:rPr lang="en-GB" dirty="0"/>
              <a:t>b) a civic gift being offered to the Council;</a:t>
            </a:r>
          </a:p>
          <a:p>
            <a:r>
              <a:rPr lang="en-GB" dirty="0"/>
              <a:t>c) hospitality that would reasonably be associated with your duties as a councillor or as a member of an ALEO (such as tea or coffee at a local event, or a buffet lunch included at a training event or conference); or</a:t>
            </a:r>
          </a:p>
          <a:p>
            <a:r>
              <a:rPr lang="en-GB" dirty="0"/>
              <a:t>d) hospitality that has been approved in advance by your Council or the ALEO. </a:t>
            </a:r>
          </a:p>
          <a:p>
            <a:endParaRPr lang="en-GB" dirty="0"/>
          </a:p>
          <a:p>
            <a:r>
              <a:rPr lang="en-GB" dirty="0"/>
              <a:t>In considering whether an offer of gift or hospitality may fall within one of these exceptions, you will be required to consider an objective test. This is whether a member of the public, with knowledge of the relevant facts, would reasonably consider that acceptance of the gift or hospitality might lead you to being influenced in your discussion or decision-making.</a:t>
            </a:r>
          </a:p>
          <a:p>
            <a:endParaRPr lang="en-GB" dirty="0"/>
          </a:p>
          <a:p>
            <a:r>
              <a:rPr lang="en-GB" dirty="0"/>
              <a:t>The Code recognises that if you are representing your Council in a civic role, you will be expected, and allowed, to accept hospitality associated with that role (such a dinner to commemorate an anniversary of an event). </a:t>
            </a:r>
          </a:p>
          <a:p>
            <a:endParaRPr lang="en-GB" dirty="0"/>
          </a:p>
          <a:p>
            <a:r>
              <a:rPr lang="en-GB" dirty="0"/>
              <a:t>Similarly, the Code recognises that there can be situations where you may be expected to accept gifts on the Council’s behalf, particularly if it could cause embarrassment or offence not to do so. An example could be a gift from representatives of a twin town or another organisation visiting the area. In such circumstances, you would be required to accept the gift on behalf of the Council and to pass it to the appropriate officer. </a:t>
            </a:r>
          </a:p>
          <a:p>
            <a:endParaRPr lang="en-GB" dirty="0"/>
          </a:p>
          <a:p>
            <a:r>
              <a:rPr lang="en-GB" dirty="0"/>
              <a:t>You are required to advise your Monitoring Officer promptly if you are offered (but refuse) any gift or hospitality of any significant value and / or if you are offered any gift or hospitality from the same source on a repeated basis (so that the Council can monitor this).</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7</a:t>
            </a:fld>
            <a:endParaRPr lang="en-GB" dirty="0"/>
          </a:p>
        </p:txBody>
      </p:sp>
    </p:spTree>
    <p:extLst>
      <p:ext uri="{BB962C8B-B14F-4D97-AF65-F5344CB8AC3E}">
        <p14:creationId xmlns:p14="http://schemas.microsoft.com/office/powerpoint/2010/main" val="699372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Code states confidential information is not just information deemed to be confidential by statute. It notes that such information can also include discussions, documents and information which is not yet public or which is never intended to be public.</a:t>
            </a:r>
          </a:p>
          <a:p>
            <a:endParaRPr lang="en-GB" dirty="0"/>
          </a:p>
          <a:p>
            <a:r>
              <a:rPr lang="en-GB" dirty="0"/>
              <a:t>The Code notes that you should assume that you cannot disclose confidential information, or information which should reasonably be regarded as being of a confidential or of a private nature, without the express consent of a person or body authorised to give such consent. If you cannot obtain such express consent, you should assume it is not given.</a:t>
            </a:r>
          </a:p>
          <a:p>
            <a:endParaRPr lang="en-GB" dirty="0"/>
          </a:p>
          <a:p>
            <a:r>
              <a:rPr lang="en-GB" dirty="0"/>
              <a:t>Paragraph 3.23 states that councillors are only to use confidential information to undertake their duties as a councillor. You must not use it in any way for personal or party-political advantage or to discredit the council (even if you are of the view that the information should be publicly available).</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8</a:t>
            </a:fld>
            <a:endParaRPr lang="en-GB" dirty="0"/>
          </a:p>
        </p:txBody>
      </p:sp>
    </p:spTree>
    <p:extLst>
      <p:ext uri="{BB962C8B-B14F-4D97-AF65-F5344CB8AC3E}">
        <p14:creationId xmlns:p14="http://schemas.microsoft.com/office/powerpoint/2010/main" val="943999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recognised that some councils may allow councillors occasional personal use of Council provided equipment, such as laptops, mobile telephones and tablets. You should adhere to your Council’s policies on such matters as the use of IT and other equipment for personal and official purposes, support for you and fellow councillors, and protocols on communications such as press releases. </a:t>
            </a:r>
          </a:p>
          <a:p>
            <a:endParaRPr lang="en-GB" dirty="0"/>
          </a:p>
          <a:p>
            <a:r>
              <a:rPr lang="en-GB" dirty="0"/>
              <a:t>The Code forbids the ‘imprudent’ use of council facilities. Given the importance of achieving best value, it is important that councillors are not seen to be using facilities irresponsibly or in such a way that money is wasted. An example of this could be printing documents unnecessarily.</a:t>
            </a:r>
          </a:p>
          <a:p>
            <a:endParaRPr lang="en-GB" dirty="0"/>
          </a:p>
          <a:p>
            <a:r>
              <a:rPr lang="en-GB" dirty="0"/>
              <a:t>Facilities must never be used for party-political or campaigning purposes.</a:t>
            </a:r>
          </a:p>
          <a:p>
            <a:endParaRPr lang="en-GB" dirty="0"/>
          </a:p>
          <a:p>
            <a:r>
              <a:rPr lang="en-GB" dirty="0"/>
              <a:t>As a councillor, you must not only avoid conduct which seeks to further your own particular interests, or the personal interests of others, but you must also avoid conduct that may give the impression you are seeking preferential treatment.</a:t>
            </a:r>
          </a:p>
          <a:p>
            <a:endParaRPr lang="en-GB" dirty="0"/>
          </a:p>
          <a:p>
            <a:r>
              <a:rPr lang="en-GB" dirty="0"/>
              <a:t>The test is not only whether it is your intention to seek preferential treatment but also whether a member of the public, with knowledge of all the relevant facts, would reasonably consider that preferential treatment was being sought. You should note that seeking preferential treatment can be a breach of the Code, regardless of whether any action is taken as a result. Factors to consider include:</a:t>
            </a:r>
          </a:p>
          <a:p>
            <a:pPr marL="171450" indent="-171450">
              <a:buFont typeface="Arial" panose="020B0604020202020204" pitchFamily="34" charset="0"/>
              <a:buChar char="•"/>
            </a:pPr>
            <a:r>
              <a:rPr lang="en-GB" dirty="0"/>
              <a:t>whether you are asking employees to act in a way that suggests you are seeking preferential treatment for yourself or others; and</a:t>
            </a:r>
          </a:p>
          <a:p>
            <a:pPr marL="171450" indent="-171450">
              <a:buFont typeface="Arial" panose="020B0604020202020204" pitchFamily="34" charset="0"/>
              <a:buChar char="•"/>
            </a:pPr>
            <a:r>
              <a:rPr lang="en-GB" dirty="0"/>
              <a:t>whether you are asking employees to act in any way which would conflict with or call into question their political impartiality, or which could give rise to     criticisms that people paid from public funds are being used for party-political purposes.</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9</a:t>
            </a:fld>
            <a:endParaRPr lang="en-GB" dirty="0"/>
          </a:p>
        </p:txBody>
      </p:sp>
    </p:spTree>
    <p:extLst>
      <p:ext uri="{BB962C8B-B14F-4D97-AF65-F5344CB8AC3E}">
        <p14:creationId xmlns:p14="http://schemas.microsoft.com/office/powerpoint/2010/main" val="1576013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5528" y="0"/>
            <a:ext cx="6353549" cy="6858000"/>
          </a:xfrm>
          <a:prstGeom prst="rect">
            <a:avLst/>
          </a:prstGeom>
          <a:solidFill>
            <a:srgbClr val="8B1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ctrTitle"/>
          </p:nvPr>
        </p:nvSpPr>
        <p:spPr>
          <a:xfrm>
            <a:off x="0" y="1886628"/>
            <a:ext cx="6288021" cy="2170345"/>
          </a:xfrm>
        </p:spPr>
        <p:txBody>
          <a:bodyPr/>
          <a:lstStyle>
            <a:lvl1pPr>
              <a:defRPr>
                <a:solidFill>
                  <a:srgbClr val="131F4B"/>
                </a:solidFill>
              </a:defRPr>
            </a:lvl1pPr>
          </a:lstStyle>
          <a:p>
            <a:r>
              <a:rPr lang="en-US"/>
              <a:t>Click to edit Master title style</a:t>
            </a:r>
            <a:endParaRPr lang="en-GB" dirty="0"/>
          </a:p>
        </p:txBody>
      </p:sp>
      <p:sp>
        <p:nvSpPr>
          <p:cNvPr id="3" name="Subtitle 2"/>
          <p:cNvSpPr>
            <a:spLocks noGrp="1"/>
          </p:cNvSpPr>
          <p:nvPr>
            <p:ph type="subTitle" idx="1"/>
          </p:nvPr>
        </p:nvSpPr>
        <p:spPr>
          <a:xfrm>
            <a:off x="6288021" y="3886200"/>
            <a:ext cx="5903979" cy="1752600"/>
          </a:xfrm>
        </p:spPr>
        <p:txBody>
          <a:bodyPr/>
          <a:lstStyle>
            <a:lvl1pPr marL="0" indent="0" algn="ctr">
              <a:buNone/>
              <a:defRPr>
                <a:solidFill>
                  <a:srgbClr val="131F4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a:extLst>
              <a:ext uri="{FF2B5EF4-FFF2-40B4-BE49-F238E27FC236}">
                <a16:creationId xmlns:a16="http://schemas.microsoft.com/office/drawing/2014/main" id="{31A8A5DE-9CF3-45A6-BD90-2285A5E865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3130" y="188640"/>
            <a:ext cx="3413760" cy="1472184"/>
          </a:xfrm>
          <a:prstGeom prst="rect">
            <a:avLst/>
          </a:prstGeom>
        </p:spPr>
      </p:pic>
    </p:spTree>
    <p:extLst>
      <p:ext uri="{BB962C8B-B14F-4D97-AF65-F5344CB8AC3E}">
        <p14:creationId xmlns:p14="http://schemas.microsoft.com/office/powerpoint/2010/main" val="367609660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descr="G:\4 - Office Management\Stationery\SCS Logos\STD COMM roundel 2 red.jpg"/>
          <p:cNvPicPr>
            <a:picLocks noChangeAspect="1" noChangeArrowheads="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11000"/>
                    </a14:imgEffect>
                    <a14:imgEffect>
                      <a14:colorTemperature colorTemp="6625"/>
                    </a14:imgEffect>
                    <a14:imgEffect>
                      <a14:saturation sat="0"/>
                    </a14:imgEffect>
                    <a14:imgEffect>
                      <a14:brightnessContrast bright="44000" contrast="42000"/>
                    </a14:imgEffect>
                  </a14:imgLayer>
                </a14:imgProps>
              </a:ext>
              <a:ext uri="{28A0092B-C50C-407E-A947-70E740481C1C}">
                <a14:useLocalDpi xmlns:a14="http://schemas.microsoft.com/office/drawing/2010/main" val="0"/>
              </a:ext>
            </a:extLst>
          </a:blip>
          <a:srcRect l="12116" t="3354" r="50000" b="3839"/>
          <a:stretch/>
        </p:blipFill>
        <p:spPr bwMode="auto">
          <a:xfrm>
            <a:off x="8904312" y="0"/>
            <a:ext cx="3287688"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5528" y="0"/>
            <a:ext cx="1360995" cy="6858000"/>
          </a:xfrm>
          <a:prstGeom prst="rect">
            <a:avLst/>
          </a:prstGeom>
          <a:solidFill>
            <a:srgbClr val="8B1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title"/>
          </p:nvPr>
        </p:nvSpPr>
        <p:spPr>
          <a:xfrm>
            <a:off x="1391478" y="274638"/>
            <a:ext cx="10286933" cy="1143000"/>
          </a:xfrm>
        </p:spPr>
        <p:txBody>
          <a:bodyPr/>
          <a:lstStyle>
            <a:lvl1pPr algn="l">
              <a:defRPr b="1">
                <a:solidFill>
                  <a:srgbClr val="131F4B"/>
                </a:solidFill>
              </a:defRPr>
            </a:lvl1pPr>
          </a:lstStyle>
          <a:p>
            <a:r>
              <a:rPr lang="en-US"/>
              <a:t>Click to edit Master title style</a:t>
            </a:r>
            <a:endParaRPr lang="en-GB" dirty="0"/>
          </a:p>
        </p:txBody>
      </p:sp>
      <p:sp>
        <p:nvSpPr>
          <p:cNvPr id="3" name="Content Placeholder 2"/>
          <p:cNvSpPr>
            <a:spLocks noGrp="1"/>
          </p:cNvSpPr>
          <p:nvPr>
            <p:ph idx="1"/>
          </p:nvPr>
        </p:nvSpPr>
        <p:spPr>
          <a:xfrm>
            <a:off x="1391658" y="1412776"/>
            <a:ext cx="10286933" cy="5040560"/>
          </a:xfrm>
        </p:spPr>
        <p:txBody>
          <a:bodyPr/>
          <a:lstStyle>
            <a:lvl1pPr>
              <a:defRPr baseline="0">
                <a:solidFill>
                  <a:srgbClr val="7030A0"/>
                </a:solidFill>
              </a:defRPr>
            </a:lvl1pPr>
            <a:lvl2pPr>
              <a:defRPr>
                <a:solidFill>
                  <a:srgbClr val="131F4B"/>
                </a:solidFill>
              </a:defRPr>
            </a:lvl2pPr>
            <a:lvl3pPr>
              <a:defRPr>
                <a:solidFill>
                  <a:srgbClr val="131F4B"/>
                </a:solidFill>
              </a:defRPr>
            </a:lvl3pPr>
            <a:lvl4pPr>
              <a:defRPr>
                <a:solidFill>
                  <a:srgbClr val="131F4B"/>
                </a:solidFill>
              </a:defRPr>
            </a:lvl4pPr>
            <a:lvl5pPr>
              <a:defRPr>
                <a:solidFill>
                  <a:srgbClr val="131F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5008517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BD32BC-B26A-4FAA-9A0A-535AFB6E7580}" type="slidenum">
              <a:rPr lang="en-GB" smtClean="0"/>
              <a:t>‹#›</a:t>
            </a:fld>
            <a:endParaRPr lang="en-GB" dirty="0"/>
          </a:p>
        </p:txBody>
      </p:sp>
      <p:sp>
        <p:nvSpPr>
          <p:cNvPr id="9" name="Rectangle 8"/>
          <p:cNvSpPr/>
          <p:nvPr/>
        </p:nvSpPr>
        <p:spPr>
          <a:xfrm>
            <a:off x="-65528" y="0"/>
            <a:ext cx="1360995" cy="6858000"/>
          </a:xfrm>
          <a:prstGeom prst="rect">
            <a:avLst/>
          </a:prstGeom>
          <a:solidFill>
            <a:srgbClr val="8B1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3" name="Text Placeholder 2"/>
          <p:cNvSpPr>
            <a:spLocks noGrp="1"/>
          </p:cNvSpPr>
          <p:nvPr>
            <p:ph type="body" idx="1"/>
          </p:nvPr>
        </p:nvSpPr>
        <p:spPr>
          <a:xfrm>
            <a:off x="1295466" y="2906713"/>
            <a:ext cx="1003081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295466" y="4406901"/>
            <a:ext cx="10030817" cy="1362075"/>
          </a:xfrm>
        </p:spPr>
        <p:txBody>
          <a:bodyPr anchor="t"/>
          <a:lstStyle>
            <a:lvl1pPr algn="l">
              <a:defRPr sz="4000" b="1" cap="all">
                <a:solidFill>
                  <a:srgbClr val="131F4B"/>
                </a:solidFill>
              </a:defRPr>
            </a:lvl1pPr>
          </a:lstStyle>
          <a:p>
            <a:r>
              <a:rPr lang="en-US"/>
              <a:t>Click to edit Master title style</a:t>
            </a:r>
            <a:endParaRPr lang="en-GB" dirty="0"/>
          </a:p>
        </p:txBody>
      </p:sp>
      <p:pic>
        <p:nvPicPr>
          <p:cNvPr id="8" name="Picture 2" descr="G:\4 - Office Management\Stationery\SCS Logos\STD COMM roundel 2 red.jpg">
            <a:extLst>
              <a:ext uri="{FF2B5EF4-FFF2-40B4-BE49-F238E27FC236}">
                <a16:creationId xmlns:a16="http://schemas.microsoft.com/office/drawing/2014/main" id="{C905F332-46E3-4BCA-B32B-57A96E4E6A80}"/>
              </a:ext>
            </a:extLst>
          </p:cNvPr>
          <p:cNvPicPr>
            <a:picLocks noChangeAspect="1" noChangeArrowheads="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11000"/>
                    </a14:imgEffect>
                    <a14:imgEffect>
                      <a14:colorTemperature colorTemp="6625"/>
                    </a14:imgEffect>
                    <a14:imgEffect>
                      <a14:saturation sat="0"/>
                    </a14:imgEffect>
                    <a14:imgEffect>
                      <a14:brightnessContrast bright="44000" contrast="42000"/>
                    </a14:imgEffect>
                  </a14:imgLayer>
                </a14:imgProps>
              </a:ext>
              <a:ext uri="{28A0092B-C50C-407E-A947-70E740481C1C}">
                <a14:useLocalDpi xmlns:a14="http://schemas.microsoft.com/office/drawing/2010/main" val="0"/>
              </a:ext>
            </a:extLst>
          </a:blip>
          <a:srcRect l="12116" t="3354" r="50000" b="3839"/>
          <a:stretch/>
        </p:blipFill>
        <p:spPr bwMode="auto">
          <a:xfrm>
            <a:off x="8904312" y="0"/>
            <a:ext cx="3287688" cy="6858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5769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77686" y="1600201"/>
            <a:ext cx="5088565" cy="4525963"/>
          </a:xfrm>
        </p:spPr>
        <p:txBody>
          <a:bodyPr/>
          <a:lstStyle>
            <a:lvl1pPr>
              <a:defRPr sz="2800" baseline="0">
                <a:solidFill>
                  <a:srgbClr val="7030A0"/>
                </a:solidFill>
              </a:defRPr>
            </a:lvl1pPr>
            <a:lvl2pPr>
              <a:defRPr sz="2400">
                <a:solidFill>
                  <a:srgbClr val="131F4B"/>
                </a:solidFill>
              </a:defRPr>
            </a:lvl2pPr>
            <a:lvl3pPr>
              <a:defRPr sz="2000">
                <a:solidFill>
                  <a:srgbClr val="131F4B"/>
                </a:solidFill>
              </a:defRPr>
            </a:lvl3pPr>
            <a:lvl4pPr>
              <a:defRPr sz="1800">
                <a:solidFill>
                  <a:srgbClr val="131F4B"/>
                </a:solidFill>
              </a:defRPr>
            </a:lvl4pPr>
            <a:lvl5pPr>
              <a:defRPr sz="1800">
                <a:solidFill>
                  <a:srgbClr val="131F4B"/>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3FBD32BC-B26A-4FAA-9A0A-535AFB6E7580}" type="slidenum">
              <a:rPr lang="en-GB" smtClean="0"/>
              <a:t>‹#›</a:t>
            </a:fld>
            <a:endParaRPr lang="en-GB" dirty="0"/>
          </a:p>
        </p:txBody>
      </p:sp>
      <p:sp>
        <p:nvSpPr>
          <p:cNvPr id="10" name="Rectangle 9"/>
          <p:cNvSpPr/>
          <p:nvPr/>
        </p:nvSpPr>
        <p:spPr>
          <a:xfrm>
            <a:off x="-65528" y="0"/>
            <a:ext cx="1360995" cy="6858000"/>
          </a:xfrm>
          <a:prstGeom prst="rect">
            <a:avLst/>
          </a:prstGeom>
          <a:solidFill>
            <a:srgbClr val="8B1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4" name="Content Placeholder 3"/>
          <p:cNvSpPr>
            <a:spLocks noGrp="1"/>
          </p:cNvSpPr>
          <p:nvPr>
            <p:ph sz="half" idx="2"/>
          </p:nvPr>
        </p:nvSpPr>
        <p:spPr>
          <a:xfrm>
            <a:off x="6946304" y="1600201"/>
            <a:ext cx="4718315" cy="4525963"/>
          </a:xfrm>
        </p:spPr>
        <p:txBody>
          <a:bodyPr/>
          <a:lstStyle>
            <a:lvl1pPr>
              <a:defRPr sz="2800" baseline="0">
                <a:solidFill>
                  <a:srgbClr val="7030A0"/>
                </a:solidFill>
              </a:defRPr>
            </a:lvl1pPr>
            <a:lvl2pPr>
              <a:defRPr sz="2400">
                <a:solidFill>
                  <a:srgbClr val="131F4B"/>
                </a:solidFill>
              </a:defRPr>
            </a:lvl2pPr>
            <a:lvl3pPr>
              <a:defRPr sz="2000">
                <a:solidFill>
                  <a:srgbClr val="131F4B"/>
                </a:solidFill>
              </a:defRPr>
            </a:lvl3pPr>
            <a:lvl4pPr>
              <a:defRPr sz="1800">
                <a:solidFill>
                  <a:srgbClr val="131F4B"/>
                </a:solidFill>
              </a:defRPr>
            </a:lvl4pPr>
            <a:lvl5pPr>
              <a:defRPr sz="1800">
                <a:solidFill>
                  <a:srgbClr val="131F4B"/>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1377686" y="274638"/>
            <a:ext cx="10286933" cy="1143000"/>
          </a:xfrm>
        </p:spPr>
        <p:txBody>
          <a:bodyPr/>
          <a:lstStyle>
            <a:lvl1pPr algn="l">
              <a:defRPr b="1">
                <a:solidFill>
                  <a:srgbClr val="131F4B"/>
                </a:solidFill>
              </a:defRPr>
            </a:lvl1pPr>
          </a:lstStyle>
          <a:p>
            <a:r>
              <a:rPr lang="en-US"/>
              <a:t>Click to edit Master title style</a:t>
            </a:r>
            <a:endParaRPr lang="en-GB" dirty="0"/>
          </a:p>
        </p:txBody>
      </p:sp>
      <p:pic>
        <p:nvPicPr>
          <p:cNvPr id="11" name="Picture 2" descr="G:\4 - Office Management\Stationery\SCS Logos\STD COMM roundel 2 red.jpg">
            <a:extLst>
              <a:ext uri="{FF2B5EF4-FFF2-40B4-BE49-F238E27FC236}">
                <a16:creationId xmlns:a16="http://schemas.microsoft.com/office/drawing/2014/main" id="{DC8577A5-1B52-4A86-B341-3A7701CC0E70}"/>
              </a:ext>
            </a:extLst>
          </p:cNvPr>
          <p:cNvPicPr>
            <a:picLocks noChangeAspect="1" noChangeArrowheads="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11000"/>
                    </a14:imgEffect>
                    <a14:imgEffect>
                      <a14:colorTemperature colorTemp="6625"/>
                    </a14:imgEffect>
                    <a14:imgEffect>
                      <a14:saturation sat="0"/>
                    </a14:imgEffect>
                    <a14:imgEffect>
                      <a14:brightnessContrast bright="44000" contrast="42000"/>
                    </a14:imgEffect>
                  </a14:imgLayer>
                </a14:imgProps>
              </a:ext>
              <a:ext uri="{28A0092B-C50C-407E-A947-70E740481C1C}">
                <a14:useLocalDpi xmlns:a14="http://schemas.microsoft.com/office/drawing/2010/main" val="0"/>
              </a:ext>
            </a:extLst>
          </a:blip>
          <a:srcRect l="12116" t="3354" r="50000" b="3839"/>
          <a:stretch/>
        </p:blipFill>
        <p:spPr bwMode="auto">
          <a:xfrm>
            <a:off x="8904312" y="0"/>
            <a:ext cx="3287688" cy="6858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17518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E1B7A-4591-44A9-BB4E-637AE63C8190}" type="datetimeFigureOut">
              <a:rPr lang="en-GB" smtClean="0"/>
              <a:t>04/05/2022</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BD32BC-B26A-4FAA-9A0A-535AFB6E7580}" type="slidenum">
              <a:rPr lang="en-GB" smtClean="0"/>
              <a:t>‹#›</a:t>
            </a:fld>
            <a:endParaRPr lang="en-GB" dirty="0"/>
          </a:p>
        </p:txBody>
      </p:sp>
    </p:spTree>
    <p:extLst>
      <p:ext uri="{BB962C8B-B14F-4D97-AF65-F5344CB8AC3E}">
        <p14:creationId xmlns:p14="http://schemas.microsoft.com/office/powerpoint/2010/main" val="731260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1EC2-894D-4261-8923-3B537BF8855B}"/>
              </a:ext>
            </a:extLst>
          </p:cNvPr>
          <p:cNvSpPr>
            <a:spLocks noGrp="1"/>
          </p:cNvSpPr>
          <p:nvPr>
            <p:ph type="ctrTitle"/>
          </p:nvPr>
        </p:nvSpPr>
        <p:spPr>
          <a:xfrm>
            <a:off x="0" y="704538"/>
            <a:ext cx="6288021" cy="5486400"/>
          </a:xfrm>
        </p:spPr>
        <p:txBody>
          <a:bodyPr>
            <a:normAutofit/>
          </a:bodyPr>
          <a:lstStyle/>
          <a:p>
            <a:r>
              <a:rPr lang="en-GB" sz="6700" dirty="0">
                <a:solidFill>
                  <a:schemeClr val="bg1"/>
                </a:solidFill>
              </a:rPr>
              <a:t>REVISED COUNCILLORS’ CODE OF CONDUCT </a:t>
            </a:r>
            <a:br>
              <a:rPr lang="en-GB" sz="2800" dirty="0">
                <a:solidFill>
                  <a:schemeClr val="bg1"/>
                </a:solidFill>
              </a:rPr>
            </a:br>
            <a:endParaRPr lang="en-GB" sz="3200" dirty="0"/>
          </a:p>
        </p:txBody>
      </p:sp>
      <p:sp>
        <p:nvSpPr>
          <p:cNvPr id="3" name="Subtitle 2">
            <a:extLst>
              <a:ext uri="{FF2B5EF4-FFF2-40B4-BE49-F238E27FC236}">
                <a16:creationId xmlns:a16="http://schemas.microsoft.com/office/drawing/2014/main" id="{FE38C2BC-58D2-40C6-8F5B-A843E19A4026}"/>
              </a:ext>
            </a:extLst>
          </p:cNvPr>
          <p:cNvSpPr>
            <a:spLocks noGrp="1"/>
          </p:cNvSpPr>
          <p:nvPr>
            <p:ph type="subTitle" idx="1"/>
          </p:nvPr>
        </p:nvSpPr>
        <p:spPr>
          <a:xfrm>
            <a:off x="6288021" y="2233534"/>
            <a:ext cx="5903979" cy="4812632"/>
          </a:xfrm>
        </p:spPr>
        <p:txBody>
          <a:bodyPr>
            <a:normAutofit/>
          </a:bodyPr>
          <a:lstStyle/>
          <a:p>
            <a:pPr>
              <a:spcBef>
                <a:spcPts val="0"/>
              </a:spcBef>
            </a:pPr>
            <a:endParaRPr lang="en-GB" sz="4800" dirty="0">
              <a:solidFill>
                <a:schemeClr val="tx1"/>
              </a:solidFill>
            </a:endParaRPr>
          </a:p>
          <a:p>
            <a:pPr>
              <a:spcBef>
                <a:spcPts val="0"/>
              </a:spcBef>
            </a:pPr>
            <a:r>
              <a:rPr lang="en-GB" sz="5400" b="1" dirty="0">
                <a:solidFill>
                  <a:schemeClr val="tx1"/>
                </a:solidFill>
              </a:rPr>
              <a:t>KEY PROVISIONS </a:t>
            </a:r>
          </a:p>
          <a:p>
            <a:pPr>
              <a:spcBef>
                <a:spcPts val="0"/>
              </a:spcBef>
            </a:pPr>
            <a:endParaRPr lang="en-GB" sz="3600" dirty="0">
              <a:solidFill>
                <a:schemeClr val="tx1"/>
              </a:solidFill>
            </a:endParaRPr>
          </a:p>
          <a:p>
            <a:pPr>
              <a:spcBef>
                <a:spcPts val="0"/>
              </a:spcBef>
            </a:pPr>
            <a:endParaRPr lang="en-GB" sz="4400" dirty="0">
              <a:solidFill>
                <a:schemeClr val="tx1"/>
              </a:solidFill>
              <a:highlight>
                <a:srgbClr val="FFFF00"/>
              </a:highlight>
            </a:endParaRPr>
          </a:p>
        </p:txBody>
      </p:sp>
    </p:spTree>
    <p:extLst>
      <p:ext uri="{BB962C8B-B14F-4D97-AF65-F5344CB8AC3E}">
        <p14:creationId xmlns:p14="http://schemas.microsoft.com/office/powerpoint/2010/main" val="231990319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4FCD-681C-429E-88F7-1738935F4414}"/>
              </a:ext>
            </a:extLst>
          </p:cNvPr>
          <p:cNvSpPr>
            <a:spLocks noGrp="1"/>
          </p:cNvSpPr>
          <p:nvPr>
            <p:ph type="title"/>
          </p:nvPr>
        </p:nvSpPr>
        <p:spPr/>
        <p:txBody>
          <a:bodyPr/>
          <a:lstStyle/>
          <a:p>
            <a:r>
              <a:rPr lang="en-GB" dirty="0"/>
              <a:t>SECTION 4: REGISTRATION OF INTERESTS</a:t>
            </a:r>
          </a:p>
        </p:txBody>
      </p:sp>
      <p:sp>
        <p:nvSpPr>
          <p:cNvPr id="3" name="Content Placeholder 2">
            <a:extLst>
              <a:ext uri="{FF2B5EF4-FFF2-40B4-BE49-F238E27FC236}">
                <a16:creationId xmlns:a16="http://schemas.microsoft.com/office/drawing/2014/main" id="{CF87DA48-5FEA-4EB7-9987-539D4F0F2408}"/>
              </a:ext>
            </a:extLst>
          </p:cNvPr>
          <p:cNvSpPr>
            <a:spLocks noGrp="1"/>
          </p:cNvSpPr>
          <p:nvPr>
            <p:ph idx="1"/>
          </p:nvPr>
        </p:nvSpPr>
        <p:spPr>
          <a:xfrm>
            <a:off x="1663990" y="1600200"/>
            <a:ext cx="10286933" cy="6172200"/>
          </a:xfrm>
        </p:spPr>
        <p:txBody>
          <a:bodyPr>
            <a:normAutofit/>
          </a:bodyPr>
          <a:lstStyle/>
          <a:p>
            <a:pPr marL="0" indent="0">
              <a:buNone/>
            </a:pPr>
            <a:r>
              <a:rPr lang="en-GB" dirty="0"/>
              <a:t>Entries must be updated within </a:t>
            </a:r>
            <a:r>
              <a:rPr lang="en-GB" b="1" dirty="0"/>
              <a:t>one month </a:t>
            </a:r>
            <a:r>
              <a:rPr lang="en-GB" dirty="0"/>
              <a:t>of circumstances changing</a:t>
            </a:r>
          </a:p>
          <a:p>
            <a:r>
              <a:rPr lang="en-GB" dirty="0">
                <a:solidFill>
                  <a:srgbClr val="002060"/>
                </a:solidFill>
              </a:rPr>
              <a:t>Category 1: Remuneration</a:t>
            </a:r>
          </a:p>
          <a:p>
            <a:r>
              <a:rPr lang="en-GB" dirty="0">
                <a:solidFill>
                  <a:srgbClr val="002060"/>
                </a:solidFill>
              </a:rPr>
              <a:t>Category 2: Other Roles</a:t>
            </a:r>
          </a:p>
          <a:p>
            <a:r>
              <a:rPr lang="en-GB" dirty="0">
                <a:solidFill>
                  <a:srgbClr val="002060"/>
                </a:solidFill>
              </a:rPr>
              <a:t>Category 3: Contracts</a:t>
            </a:r>
          </a:p>
          <a:p>
            <a:r>
              <a:rPr lang="en-GB" dirty="0">
                <a:solidFill>
                  <a:srgbClr val="002060"/>
                </a:solidFill>
              </a:rPr>
              <a:t>Category 4: Election Expenses</a:t>
            </a:r>
          </a:p>
          <a:p>
            <a:r>
              <a:rPr lang="en-GB" dirty="0">
                <a:solidFill>
                  <a:srgbClr val="002060"/>
                </a:solidFill>
              </a:rPr>
              <a:t>Category 5: Houses, Land &amp; Buildings </a:t>
            </a:r>
          </a:p>
          <a:p>
            <a:endParaRPr lang="en-GB" dirty="0">
              <a:solidFill>
                <a:srgbClr val="002060"/>
              </a:solidFill>
            </a:endParaRPr>
          </a:p>
          <a:p>
            <a:pPr marL="0" indent="0">
              <a:buNone/>
            </a:pPr>
            <a:endParaRPr lang="en-GB" dirty="0"/>
          </a:p>
        </p:txBody>
      </p:sp>
    </p:spTree>
    <p:extLst>
      <p:ext uri="{BB962C8B-B14F-4D97-AF65-F5344CB8AC3E}">
        <p14:creationId xmlns:p14="http://schemas.microsoft.com/office/powerpoint/2010/main" val="290286791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8C27-E19D-4188-BC9E-FB44999A97DD}"/>
              </a:ext>
            </a:extLst>
          </p:cNvPr>
          <p:cNvSpPr>
            <a:spLocks noGrp="1"/>
          </p:cNvSpPr>
          <p:nvPr>
            <p:ph type="title"/>
          </p:nvPr>
        </p:nvSpPr>
        <p:spPr/>
        <p:txBody>
          <a:bodyPr/>
          <a:lstStyle/>
          <a:p>
            <a:r>
              <a:rPr lang="en-GB" dirty="0"/>
              <a:t>4. Registration of Interests cont.</a:t>
            </a:r>
          </a:p>
        </p:txBody>
      </p:sp>
      <p:sp>
        <p:nvSpPr>
          <p:cNvPr id="3" name="Content Placeholder 2">
            <a:extLst>
              <a:ext uri="{FF2B5EF4-FFF2-40B4-BE49-F238E27FC236}">
                <a16:creationId xmlns:a16="http://schemas.microsoft.com/office/drawing/2014/main" id="{205428C0-6D8D-4A1F-B11E-59CB9DF9461C}"/>
              </a:ext>
            </a:extLst>
          </p:cNvPr>
          <p:cNvSpPr>
            <a:spLocks noGrp="1"/>
          </p:cNvSpPr>
          <p:nvPr>
            <p:ph idx="1"/>
          </p:nvPr>
        </p:nvSpPr>
        <p:spPr>
          <a:xfrm>
            <a:off x="1905068" y="1404041"/>
            <a:ext cx="10074898" cy="5179322"/>
          </a:xfrm>
        </p:spPr>
        <p:txBody>
          <a:bodyPr/>
          <a:lstStyle/>
          <a:p>
            <a:r>
              <a:rPr lang="en-GB" dirty="0">
                <a:solidFill>
                  <a:srgbClr val="002060"/>
                </a:solidFill>
              </a:rPr>
              <a:t>Category 6: Interest in Shares and Securities </a:t>
            </a:r>
          </a:p>
          <a:p>
            <a:r>
              <a:rPr lang="en-GB" dirty="0">
                <a:solidFill>
                  <a:srgbClr val="002060"/>
                </a:solidFill>
              </a:rPr>
              <a:t>Category 7: Gifts &amp; Hospitality</a:t>
            </a:r>
          </a:p>
          <a:p>
            <a:r>
              <a:rPr lang="en-GB" dirty="0">
                <a:solidFill>
                  <a:srgbClr val="002060"/>
                </a:solidFill>
              </a:rPr>
              <a:t>Category 8: Non-Financial Interests</a:t>
            </a:r>
          </a:p>
          <a:p>
            <a:r>
              <a:rPr lang="en-GB" dirty="0">
                <a:solidFill>
                  <a:srgbClr val="002060"/>
                </a:solidFill>
              </a:rPr>
              <a:t>Category 9: Close Family Members</a:t>
            </a:r>
          </a:p>
        </p:txBody>
      </p:sp>
      <p:pic>
        <p:nvPicPr>
          <p:cNvPr id="4" name="Picture 3">
            <a:extLst>
              <a:ext uri="{FF2B5EF4-FFF2-40B4-BE49-F238E27FC236}">
                <a16:creationId xmlns:a16="http://schemas.microsoft.com/office/drawing/2014/main" id="{A9D61A37-F896-4FD6-8CEA-DD1D07FE2E2A}"/>
              </a:ext>
            </a:extLst>
          </p:cNvPr>
          <p:cNvPicPr>
            <a:picLocks noChangeAspect="1"/>
          </p:cNvPicPr>
          <p:nvPr/>
        </p:nvPicPr>
        <p:blipFill>
          <a:blip r:embed="rId3"/>
          <a:stretch>
            <a:fillRect/>
          </a:stretch>
        </p:blipFill>
        <p:spPr>
          <a:xfrm>
            <a:off x="3968829" y="3739459"/>
            <a:ext cx="3727372" cy="3004261"/>
          </a:xfrm>
          <a:prstGeom prst="rect">
            <a:avLst/>
          </a:prstGeom>
        </p:spPr>
      </p:pic>
    </p:spTree>
    <p:extLst>
      <p:ext uri="{BB962C8B-B14F-4D97-AF65-F5344CB8AC3E}">
        <p14:creationId xmlns:p14="http://schemas.microsoft.com/office/powerpoint/2010/main" val="222156548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E888-361E-4F67-B3CB-79C81C4848BF}"/>
              </a:ext>
            </a:extLst>
          </p:cNvPr>
          <p:cNvSpPr>
            <a:spLocks noGrp="1"/>
          </p:cNvSpPr>
          <p:nvPr>
            <p:ph type="title"/>
          </p:nvPr>
        </p:nvSpPr>
        <p:spPr/>
        <p:txBody>
          <a:bodyPr/>
          <a:lstStyle/>
          <a:p>
            <a:r>
              <a:rPr lang="en-GB" dirty="0"/>
              <a:t>SECTION 5: DECLARATIONS OF INTEREST</a:t>
            </a:r>
          </a:p>
        </p:txBody>
      </p:sp>
      <p:sp>
        <p:nvSpPr>
          <p:cNvPr id="3" name="Content Placeholder 2">
            <a:extLst>
              <a:ext uri="{FF2B5EF4-FFF2-40B4-BE49-F238E27FC236}">
                <a16:creationId xmlns:a16="http://schemas.microsoft.com/office/drawing/2014/main" id="{3D6DF753-0BC3-4BBC-9DA3-2D5D86223956}"/>
              </a:ext>
            </a:extLst>
          </p:cNvPr>
          <p:cNvSpPr>
            <a:spLocks noGrp="1"/>
          </p:cNvSpPr>
          <p:nvPr>
            <p:ph idx="1"/>
          </p:nvPr>
        </p:nvSpPr>
        <p:spPr>
          <a:xfrm>
            <a:off x="2804446" y="1417638"/>
            <a:ext cx="6583108" cy="5040560"/>
          </a:xfrm>
        </p:spPr>
        <p:txBody>
          <a:bodyPr/>
          <a:lstStyle/>
          <a:p>
            <a:pPr marL="0" indent="0" algn="ctr">
              <a:buNone/>
            </a:pPr>
            <a:r>
              <a:rPr lang="en-GB" sz="4400" b="1" dirty="0"/>
              <a:t>1. CONNECTION</a:t>
            </a:r>
          </a:p>
          <a:p>
            <a:pPr marL="0" indent="0">
              <a:buNone/>
            </a:pPr>
            <a:endParaRPr lang="en-GB" dirty="0"/>
          </a:p>
          <a:p>
            <a:pPr marL="0" indent="0">
              <a:buNone/>
            </a:pPr>
            <a:endParaRPr lang="en-GB" dirty="0"/>
          </a:p>
          <a:p>
            <a:pPr marL="0" indent="0" algn="ctr">
              <a:buNone/>
            </a:pPr>
            <a:r>
              <a:rPr lang="en-GB" sz="4400" b="1" dirty="0"/>
              <a:t>2. INTEREST</a:t>
            </a:r>
          </a:p>
          <a:p>
            <a:pPr marL="0" indent="0">
              <a:buNone/>
            </a:pPr>
            <a:endParaRPr lang="en-GB" dirty="0"/>
          </a:p>
          <a:p>
            <a:pPr marL="0" indent="0">
              <a:buNone/>
            </a:pPr>
            <a:endParaRPr lang="en-GB" dirty="0"/>
          </a:p>
          <a:p>
            <a:pPr marL="0" indent="0" algn="ctr">
              <a:buNone/>
            </a:pPr>
            <a:r>
              <a:rPr lang="en-GB" sz="4400" b="1" dirty="0"/>
              <a:t>3. PARTICIPATION</a:t>
            </a:r>
          </a:p>
        </p:txBody>
      </p:sp>
      <p:sp>
        <p:nvSpPr>
          <p:cNvPr id="4" name="Arrow: Down 3">
            <a:extLst>
              <a:ext uri="{FF2B5EF4-FFF2-40B4-BE49-F238E27FC236}">
                <a16:creationId xmlns:a16="http://schemas.microsoft.com/office/drawing/2014/main" id="{855FE998-9467-469A-AA81-64815B19F679}"/>
              </a:ext>
            </a:extLst>
          </p:cNvPr>
          <p:cNvSpPr/>
          <p:nvPr/>
        </p:nvSpPr>
        <p:spPr>
          <a:xfrm>
            <a:off x="5853684" y="227185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rrow: Down 4">
            <a:extLst>
              <a:ext uri="{FF2B5EF4-FFF2-40B4-BE49-F238E27FC236}">
                <a16:creationId xmlns:a16="http://schemas.microsoft.com/office/drawing/2014/main" id="{64739B6B-1C2B-4E31-84DB-7CA15BC2AEA5}"/>
              </a:ext>
            </a:extLst>
          </p:cNvPr>
          <p:cNvSpPr/>
          <p:nvPr/>
        </p:nvSpPr>
        <p:spPr>
          <a:xfrm>
            <a:off x="5853684" y="426922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165124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D5997-0796-4DD4-99B6-190AA35C1D55}"/>
              </a:ext>
            </a:extLst>
          </p:cNvPr>
          <p:cNvSpPr>
            <a:spLocks noGrp="1"/>
          </p:cNvSpPr>
          <p:nvPr>
            <p:ph type="title"/>
          </p:nvPr>
        </p:nvSpPr>
        <p:spPr/>
        <p:txBody>
          <a:bodyPr>
            <a:normAutofit fontScale="90000"/>
          </a:bodyPr>
          <a:lstStyle/>
          <a:p>
            <a:r>
              <a:rPr lang="en-GB" dirty="0"/>
              <a:t>SECTION 5: DECLARATIONS OF INTEREST cont.</a:t>
            </a:r>
          </a:p>
        </p:txBody>
      </p:sp>
      <p:sp>
        <p:nvSpPr>
          <p:cNvPr id="3" name="Content Placeholder 2">
            <a:extLst>
              <a:ext uri="{FF2B5EF4-FFF2-40B4-BE49-F238E27FC236}">
                <a16:creationId xmlns:a16="http://schemas.microsoft.com/office/drawing/2014/main" id="{793E4E5D-4A03-455E-AE8B-A40E8A7E7B03}"/>
              </a:ext>
            </a:extLst>
          </p:cNvPr>
          <p:cNvSpPr>
            <a:spLocks noGrp="1"/>
          </p:cNvSpPr>
          <p:nvPr>
            <p:ph idx="1"/>
          </p:nvPr>
        </p:nvSpPr>
        <p:spPr>
          <a:xfrm>
            <a:off x="2014510" y="1417293"/>
            <a:ext cx="9832933" cy="5040560"/>
          </a:xfrm>
        </p:spPr>
        <p:txBody>
          <a:bodyPr/>
          <a:lstStyle/>
          <a:p>
            <a:pPr marL="514350" indent="-514350">
              <a:buAutoNum type="arabicPeriod"/>
            </a:pPr>
            <a:r>
              <a:rPr lang="en-GB" b="1" dirty="0">
                <a:solidFill>
                  <a:srgbClr val="002060"/>
                </a:solidFill>
              </a:rPr>
              <a:t>Connection</a:t>
            </a:r>
            <a:r>
              <a:rPr lang="en-GB" dirty="0">
                <a:solidFill>
                  <a:srgbClr val="002060"/>
                </a:solidFill>
              </a:rPr>
              <a:t> - three exceptions:</a:t>
            </a:r>
          </a:p>
          <a:p>
            <a:pPr marL="901700" indent="-358775"/>
            <a:r>
              <a:rPr lang="en-GB" dirty="0">
                <a:solidFill>
                  <a:srgbClr val="002060"/>
                </a:solidFill>
              </a:rPr>
              <a:t>Council tax payer, council house tenant</a:t>
            </a:r>
          </a:p>
          <a:p>
            <a:pPr marL="901700" indent="-358775"/>
            <a:r>
              <a:rPr lang="en-GB" dirty="0">
                <a:solidFill>
                  <a:srgbClr val="002060"/>
                </a:solidFill>
              </a:rPr>
              <a:t>Councillors’ remuneration, allowances, expenses, support services or pensions are being considered</a:t>
            </a:r>
          </a:p>
          <a:p>
            <a:pPr marL="901700" indent="-358775"/>
            <a:r>
              <a:rPr lang="en-GB" dirty="0">
                <a:solidFill>
                  <a:srgbClr val="002060"/>
                </a:solidFill>
              </a:rPr>
              <a:t>When nominated or appointed as council representative on outside body unless:</a:t>
            </a:r>
          </a:p>
          <a:p>
            <a:pPr marL="1338263" lvl="1" indent="-436563">
              <a:buFont typeface="Wingdings" panose="05000000000000000000" pitchFamily="2" charset="2"/>
              <a:buChar char="Ø"/>
            </a:pPr>
            <a:r>
              <a:rPr lang="en-GB" sz="3000" dirty="0">
                <a:solidFill>
                  <a:srgbClr val="002060"/>
                </a:solidFill>
              </a:rPr>
              <a:t>Matter quasi-judicial / regulatory and outside body has involvement</a:t>
            </a:r>
          </a:p>
          <a:p>
            <a:pPr marL="1338263" lvl="1" indent="-436563">
              <a:buFont typeface="Wingdings" panose="05000000000000000000" pitchFamily="2" charset="2"/>
              <a:buChar char="Ø"/>
            </a:pPr>
            <a:r>
              <a:rPr lang="en-GB" sz="3000" dirty="0">
                <a:solidFill>
                  <a:srgbClr val="002060"/>
                </a:solidFill>
              </a:rPr>
              <a:t>Personal conflict </a:t>
            </a:r>
          </a:p>
          <a:p>
            <a:pPr marL="1209675" lvl="1" indent="-630238">
              <a:buFont typeface="Courier New" panose="02070309020205020404" pitchFamily="49" charset="0"/>
              <a:buChar char="o"/>
            </a:pPr>
            <a:endParaRPr lang="en-GB" dirty="0"/>
          </a:p>
          <a:p>
            <a:pPr marL="1209675" lvl="1" indent="-630238">
              <a:buFont typeface="Courier New" panose="02070309020205020404" pitchFamily="49" charset="0"/>
              <a:buChar char="o"/>
            </a:pPr>
            <a:endParaRPr lang="en-GB" dirty="0"/>
          </a:p>
          <a:p>
            <a:pPr marL="514350" indent="-514350">
              <a:buAutoNum type="arabicPeriod"/>
            </a:pPr>
            <a:endParaRPr lang="en-GB" dirty="0"/>
          </a:p>
        </p:txBody>
      </p:sp>
    </p:spTree>
    <p:extLst>
      <p:ext uri="{BB962C8B-B14F-4D97-AF65-F5344CB8AC3E}">
        <p14:creationId xmlns:p14="http://schemas.microsoft.com/office/powerpoint/2010/main" val="309658285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68AC9-380B-4C26-B342-65984BC38D67}"/>
              </a:ext>
            </a:extLst>
          </p:cNvPr>
          <p:cNvSpPr>
            <a:spLocks noGrp="1"/>
          </p:cNvSpPr>
          <p:nvPr>
            <p:ph type="title"/>
          </p:nvPr>
        </p:nvSpPr>
        <p:spPr>
          <a:xfrm>
            <a:off x="1391478" y="154717"/>
            <a:ext cx="10286933" cy="1143000"/>
          </a:xfrm>
        </p:spPr>
        <p:txBody>
          <a:bodyPr>
            <a:normAutofit fontScale="90000"/>
          </a:bodyPr>
          <a:lstStyle/>
          <a:p>
            <a:r>
              <a:rPr lang="en-GB" dirty="0"/>
              <a:t>SECTION 5: DECLARATIONS OF INTEREST cont.</a:t>
            </a:r>
          </a:p>
        </p:txBody>
      </p:sp>
      <p:sp>
        <p:nvSpPr>
          <p:cNvPr id="3" name="Content Placeholder 2">
            <a:extLst>
              <a:ext uri="{FF2B5EF4-FFF2-40B4-BE49-F238E27FC236}">
                <a16:creationId xmlns:a16="http://schemas.microsoft.com/office/drawing/2014/main" id="{291D1477-F1DD-4204-9F78-98563FC5E032}"/>
              </a:ext>
            </a:extLst>
          </p:cNvPr>
          <p:cNvSpPr>
            <a:spLocks noGrp="1"/>
          </p:cNvSpPr>
          <p:nvPr>
            <p:ph idx="1"/>
          </p:nvPr>
        </p:nvSpPr>
        <p:spPr>
          <a:xfrm>
            <a:off x="1758642" y="1297717"/>
            <a:ext cx="10167662" cy="4563437"/>
          </a:xfrm>
        </p:spPr>
        <p:txBody>
          <a:bodyPr>
            <a:normAutofit fontScale="62500" lnSpcReduction="20000"/>
          </a:bodyPr>
          <a:lstStyle/>
          <a:p>
            <a:pPr marL="357188" indent="-357188">
              <a:buNone/>
            </a:pPr>
            <a:r>
              <a:rPr lang="en-GB" sz="5100" b="1" dirty="0">
                <a:solidFill>
                  <a:srgbClr val="002060"/>
                </a:solidFill>
              </a:rPr>
              <a:t>2.  Interest</a:t>
            </a:r>
          </a:p>
          <a:p>
            <a:pPr marL="901700" indent="-358775"/>
            <a:r>
              <a:rPr lang="en-GB" sz="4800" dirty="0">
                <a:solidFill>
                  <a:srgbClr val="002060"/>
                </a:solidFill>
              </a:rPr>
              <a:t>Application of </a:t>
            </a:r>
            <a:r>
              <a:rPr lang="en-GB" sz="4800" b="1" dirty="0">
                <a:solidFill>
                  <a:srgbClr val="002060"/>
                </a:solidFill>
              </a:rPr>
              <a:t>objective test</a:t>
            </a:r>
            <a:r>
              <a:rPr lang="en-GB" sz="4800" dirty="0">
                <a:solidFill>
                  <a:srgbClr val="002060"/>
                </a:solidFill>
              </a:rPr>
              <a:t>. If test met, the connection is a declarable interest </a:t>
            </a:r>
          </a:p>
          <a:p>
            <a:pPr marL="901700" indent="-358775"/>
            <a:r>
              <a:rPr lang="en-GB" sz="4800" dirty="0">
                <a:solidFill>
                  <a:srgbClr val="002060"/>
                </a:solidFill>
              </a:rPr>
              <a:t>Requirement to disclose/declare personal interests both in formal and informal dealings with Council officers and other councillors, not just in formal Council or committee meetings</a:t>
            </a:r>
          </a:p>
          <a:p>
            <a:pPr marL="0" indent="0">
              <a:buNone/>
            </a:pPr>
            <a:endParaRPr lang="en-GB" dirty="0">
              <a:solidFill>
                <a:srgbClr val="002060"/>
              </a:solidFill>
            </a:endParaRPr>
          </a:p>
          <a:p>
            <a:pPr marL="0" indent="0">
              <a:buNone/>
            </a:pPr>
            <a:r>
              <a:rPr lang="en-GB" sz="5100" b="1" dirty="0">
                <a:solidFill>
                  <a:srgbClr val="002060"/>
                </a:solidFill>
              </a:rPr>
              <a:t>3.   Participation</a:t>
            </a:r>
          </a:p>
          <a:p>
            <a:pPr marL="901700" indent="-358775"/>
            <a:r>
              <a:rPr lang="en-GB" sz="4800" dirty="0">
                <a:solidFill>
                  <a:srgbClr val="002060"/>
                </a:solidFill>
              </a:rPr>
              <a:t>Declare as early as possible and leave room (or online meeting)</a:t>
            </a:r>
          </a:p>
        </p:txBody>
      </p:sp>
      <p:sp>
        <p:nvSpPr>
          <p:cNvPr id="5" name="TextBox 4">
            <a:extLst>
              <a:ext uri="{FF2B5EF4-FFF2-40B4-BE49-F238E27FC236}">
                <a16:creationId xmlns:a16="http://schemas.microsoft.com/office/drawing/2014/main" id="{02489572-335D-4787-B9FB-069DAC644ADE}"/>
              </a:ext>
            </a:extLst>
          </p:cNvPr>
          <p:cNvSpPr txBox="1"/>
          <p:nvPr/>
        </p:nvSpPr>
        <p:spPr>
          <a:xfrm>
            <a:off x="1149028" y="5981075"/>
            <a:ext cx="10529383" cy="584775"/>
          </a:xfrm>
          <a:prstGeom prst="rect">
            <a:avLst/>
          </a:prstGeom>
          <a:noFill/>
        </p:spPr>
        <p:txBody>
          <a:bodyPr wrap="square" rtlCol="0">
            <a:spAutoFit/>
          </a:bodyPr>
          <a:lstStyle/>
          <a:p>
            <a:pPr marL="901700" indent="-358775"/>
            <a:r>
              <a:rPr lang="en-GB" sz="3200" b="1" dirty="0">
                <a:solidFill>
                  <a:srgbClr val="002060"/>
                </a:solidFill>
              </a:rPr>
              <a:t>Transparency Statements</a:t>
            </a:r>
          </a:p>
        </p:txBody>
      </p:sp>
    </p:spTree>
    <p:extLst>
      <p:ext uri="{BB962C8B-B14F-4D97-AF65-F5344CB8AC3E}">
        <p14:creationId xmlns:p14="http://schemas.microsoft.com/office/powerpoint/2010/main" val="269171330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C8BC-F65B-4C2C-96BA-76324A6E4179}"/>
              </a:ext>
            </a:extLst>
          </p:cNvPr>
          <p:cNvSpPr>
            <a:spLocks noGrp="1"/>
          </p:cNvSpPr>
          <p:nvPr>
            <p:ph type="title"/>
          </p:nvPr>
        </p:nvSpPr>
        <p:spPr/>
        <p:txBody>
          <a:bodyPr/>
          <a:lstStyle/>
          <a:p>
            <a:r>
              <a:rPr lang="en-GB" dirty="0"/>
              <a:t>SECTION 6: LOBBYING &amp; ACCESS</a:t>
            </a:r>
          </a:p>
        </p:txBody>
      </p:sp>
      <p:sp>
        <p:nvSpPr>
          <p:cNvPr id="3" name="Content Placeholder 2">
            <a:extLst>
              <a:ext uri="{FF2B5EF4-FFF2-40B4-BE49-F238E27FC236}">
                <a16:creationId xmlns:a16="http://schemas.microsoft.com/office/drawing/2014/main" id="{E87A3B3B-8F77-40A1-AC13-557F8B8C9DEE}"/>
              </a:ext>
            </a:extLst>
          </p:cNvPr>
          <p:cNvSpPr>
            <a:spLocks noGrp="1"/>
          </p:cNvSpPr>
          <p:nvPr>
            <p:ph idx="1"/>
          </p:nvPr>
        </p:nvSpPr>
        <p:spPr>
          <a:xfrm>
            <a:off x="1943168" y="1430546"/>
            <a:ext cx="9929124" cy="5040560"/>
          </a:xfrm>
        </p:spPr>
        <p:txBody>
          <a:bodyPr/>
          <a:lstStyle/>
          <a:p>
            <a:pPr marL="0" indent="0">
              <a:buNone/>
            </a:pPr>
            <a:r>
              <a:rPr lang="en-GB" sz="3600" dirty="0">
                <a:solidFill>
                  <a:srgbClr val="002060"/>
                </a:solidFill>
              </a:rPr>
              <a:t>Distinguishes and explains what is allowed in respect of:</a:t>
            </a:r>
          </a:p>
          <a:p>
            <a:pPr marL="514350" indent="-514350">
              <a:buFont typeface="+mj-lt"/>
              <a:buAutoNum type="arabicPeriod"/>
            </a:pPr>
            <a:r>
              <a:rPr lang="en-GB" dirty="0">
                <a:solidFill>
                  <a:srgbClr val="002060"/>
                </a:solidFill>
              </a:rPr>
              <a:t>A representative role in dealing with constituent enquiries</a:t>
            </a:r>
          </a:p>
          <a:p>
            <a:pPr marL="514350" indent="-514350">
              <a:buFont typeface="+mj-lt"/>
              <a:buAutoNum type="arabicPeriod"/>
            </a:pPr>
            <a:r>
              <a:rPr lang="en-GB" dirty="0">
                <a:solidFill>
                  <a:srgbClr val="002060"/>
                </a:solidFill>
              </a:rPr>
              <a:t>Community engagement </a:t>
            </a:r>
          </a:p>
          <a:p>
            <a:pPr marL="514350" indent="-514350">
              <a:buFont typeface="+mj-lt"/>
              <a:buAutoNum type="arabicPeriod"/>
            </a:pPr>
            <a:r>
              <a:rPr lang="en-GB" dirty="0">
                <a:solidFill>
                  <a:srgbClr val="002060"/>
                </a:solidFill>
              </a:rPr>
              <a:t>Lobbying</a:t>
            </a:r>
          </a:p>
          <a:p>
            <a:pPr marL="514350" indent="-514350">
              <a:buFont typeface="+mj-lt"/>
              <a:buAutoNum type="arabicPeriod"/>
            </a:pPr>
            <a:r>
              <a:rPr lang="en-GB" dirty="0">
                <a:solidFill>
                  <a:srgbClr val="002060"/>
                </a:solidFill>
              </a:rPr>
              <a:t>Lobbying in respect of quasi-judicial or regulatory matters</a:t>
            </a:r>
          </a:p>
        </p:txBody>
      </p:sp>
    </p:spTree>
    <p:extLst>
      <p:ext uri="{BB962C8B-B14F-4D97-AF65-F5344CB8AC3E}">
        <p14:creationId xmlns:p14="http://schemas.microsoft.com/office/powerpoint/2010/main" val="117838631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812AD-56A2-4591-B778-5C3688FD8E6A}"/>
              </a:ext>
            </a:extLst>
          </p:cNvPr>
          <p:cNvSpPr>
            <a:spLocks noGrp="1"/>
          </p:cNvSpPr>
          <p:nvPr>
            <p:ph type="title"/>
          </p:nvPr>
        </p:nvSpPr>
        <p:spPr/>
        <p:txBody>
          <a:bodyPr>
            <a:normAutofit fontScale="90000"/>
          </a:bodyPr>
          <a:lstStyle/>
          <a:p>
            <a:r>
              <a:rPr lang="en-GB" dirty="0"/>
              <a:t>SECTION 7: QUASI-JUDICIAL &amp; REGULATORY DECISIONS</a:t>
            </a:r>
          </a:p>
        </p:txBody>
      </p:sp>
      <p:sp>
        <p:nvSpPr>
          <p:cNvPr id="3" name="Content Placeholder 2">
            <a:extLst>
              <a:ext uri="{FF2B5EF4-FFF2-40B4-BE49-F238E27FC236}">
                <a16:creationId xmlns:a16="http://schemas.microsoft.com/office/drawing/2014/main" id="{D2A124FC-58D2-412F-A064-F232EB5A0BDE}"/>
              </a:ext>
            </a:extLst>
          </p:cNvPr>
          <p:cNvSpPr>
            <a:spLocks noGrp="1"/>
          </p:cNvSpPr>
          <p:nvPr>
            <p:ph idx="1"/>
          </p:nvPr>
        </p:nvSpPr>
        <p:spPr>
          <a:xfrm>
            <a:off x="1961501" y="1542802"/>
            <a:ext cx="10084725" cy="5040560"/>
          </a:xfrm>
        </p:spPr>
        <p:txBody>
          <a:bodyPr>
            <a:normAutofit/>
          </a:bodyPr>
          <a:lstStyle/>
          <a:p>
            <a:r>
              <a:rPr lang="en-GB" dirty="0">
                <a:solidFill>
                  <a:srgbClr val="002060"/>
                </a:solidFill>
              </a:rPr>
              <a:t>Section applies to all quasi-judicial and regulatory decisions</a:t>
            </a:r>
          </a:p>
          <a:p>
            <a:r>
              <a:rPr lang="en-GB" dirty="0">
                <a:solidFill>
                  <a:srgbClr val="002060"/>
                </a:solidFill>
              </a:rPr>
              <a:t>Lists what you </a:t>
            </a:r>
            <a:r>
              <a:rPr lang="en-GB" b="1" dirty="0">
                <a:solidFill>
                  <a:srgbClr val="002060"/>
                </a:solidFill>
              </a:rPr>
              <a:t>should</a:t>
            </a:r>
            <a:r>
              <a:rPr lang="en-GB" dirty="0">
                <a:solidFill>
                  <a:srgbClr val="002060"/>
                </a:solidFill>
              </a:rPr>
              <a:t> and </a:t>
            </a:r>
            <a:r>
              <a:rPr lang="en-GB" b="1" dirty="0">
                <a:solidFill>
                  <a:srgbClr val="002060"/>
                </a:solidFill>
              </a:rPr>
              <a:t>should not </a:t>
            </a:r>
            <a:r>
              <a:rPr lang="en-GB" dirty="0">
                <a:solidFill>
                  <a:srgbClr val="002060"/>
                </a:solidFill>
              </a:rPr>
              <a:t>do</a:t>
            </a:r>
            <a:r>
              <a:rPr lang="en-GB" b="1" dirty="0">
                <a:solidFill>
                  <a:srgbClr val="002060"/>
                </a:solidFill>
              </a:rPr>
              <a:t> </a:t>
            </a:r>
            <a:r>
              <a:rPr lang="en-GB" dirty="0">
                <a:solidFill>
                  <a:srgbClr val="002060"/>
                </a:solidFill>
              </a:rPr>
              <a:t>when dealing with quasi-judicial and regulatory applications</a:t>
            </a:r>
          </a:p>
          <a:p>
            <a:r>
              <a:rPr lang="en-GB" dirty="0">
                <a:solidFill>
                  <a:srgbClr val="002060"/>
                </a:solidFill>
              </a:rPr>
              <a:t>Distinguishes policy and strategic issues</a:t>
            </a:r>
          </a:p>
          <a:p>
            <a:r>
              <a:rPr lang="en-GB" dirty="0">
                <a:solidFill>
                  <a:srgbClr val="002060"/>
                </a:solidFill>
              </a:rPr>
              <a:t>Outlines how you can make representations both when you are and are not a member of the decision-making committee</a:t>
            </a:r>
            <a:endParaRPr lang="en-GB" b="1" dirty="0">
              <a:solidFill>
                <a:srgbClr val="002060"/>
              </a:solidFill>
            </a:endParaRPr>
          </a:p>
        </p:txBody>
      </p:sp>
    </p:spTree>
    <p:extLst>
      <p:ext uri="{BB962C8B-B14F-4D97-AF65-F5344CB8AC3E}">
        <p14:creationId xmlns:p14="http://schemas.microsoft.com/office/powerpoint/2010/main" val="216066820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9DFCA-A41A-4196-BB65-1245E68554EE}"/>
              </a:ext>
            </a:extLst>
          </p:cNvPr>
          <p:cNvSpPr>
            <a:spLocks noGrp="1"/>
          </p:cNvSpPr>
          <p:nvPr>
            <p:ph type="title"/>
          </p:nvPr>
        </p:nvSpPr>
        <p:spPr/>
        <p:txBody>
          <a:bodyPr/>
          <a:lstStyle/>
          <a:p>
            <a:r>
              <a:rPr lang="en-GB" dirty="0"/>
              <a:t>8. Annexes</a:t>
            </a:r>
          </a:p>
        </p:txBody>
      </p:sp>
      <p:sp>
        <p:nvSpPr>
          <p:cNvPr id="3" name="Content Placeholder 2">
            <a:extLst>
              <a:ext uri="{FF2B5EF4-FFF2-40B4-BE49-F238E27FC236}">
                <a16:creationId xmlns:a16="http://schemas.microsoft.com/office/drawing/2014/main" id="{3E4A2258-3ABF-4E75-B57C-08CB5393B8F1}"/>
              </a:ext>
            </a:extLst>
          </p:cNvPr>
          <p:cNvSpPr>
            <a:spLocks noGrp="1"/>
          </p:cNvSpPr>
          <p:nvPr>
            <p:ph idx="1"/>
          </p:nvPr>
        </p:nvSpPr>
        <p:spPr>
          <a:xfrm>
            <a:off x="2014510" y="1404041"/>
            <a:ext cx="10286933" cy="5040560"/>
          </a:xfrm>
        </p:spPr>
        <p:txBody>
          <a:bodyPr>
            <a:normAutofit fontScale="92500" lnSpcReduction="20000"/>
          </a:bodyPr>
          <a:lstStyle/>
          <a:p>
            <a:pPr marL="0" indent="0">
              <a:buNone/>
            </a:pPr>
            <a:r>
              <a:rPr lang="en-GB" sz="3500" b="1" dirty="0"/>
              <a:t>Annex A: Protocol for Relations Between Councillors and Employees in Councils</a:t>
            </a:r>
          </a:p>
          <a:p>
            <a:r>
              <a:rPr lang="en-GB" dirty="0">
                <a:solidFill>
                  <a:srgbClr val="002060"/>
                </a:solidFill>
              </a:rPr>
              <a:t>Explanation of different roles (strategic v operational)</a:t>
            </a:r>
          </a:p>
          <a:p>
            <a:r>
              <a:rPr lang="en-GB" dirty="0">
                <a:solidFill>
                  <a:srgbClr val="002060"/>
                </a:solidFill>
              </a:rPr>
              <a:t>Public comment</a:t>
            </a:r>
          </a:p>
          <a:p>
            <a:pPr marL="0" indent="0">
              <a:buNone/>
            </a:pPr>
            <a:endParaRPr lang="en-GB" dirty="0">
              <a:solidFill>
                <a:srgbClr val="002060"/>
              </a:solidFill>
            </a:endParaRPr>
          </a:p>
          <a:p>
            <a:pPr marL="0" indent="0">
              <a:buNone/>
            </a:pPr>
            <a:r>
              <a:rPr lang="en-GB" sz="3500" b="1" dirty="0"/>
              <a:t>Annex B: Definitions </a:t>
            </a:r>
          </a:p>
          <a:p>
            <a:pPr marL="0" indent="0">
              <a:buNone/>
            </a:pPr>
            <a:endParaRPr lang="en-GB" b="1" dirty="0"/>
          </a:p>
          <a:p>
            <a:pPr marL="0" indent="0">
              <a:buNone/>
            </a:pPr>
            <a:r>
              <a:rPr lang="en-GB" sz="3500" b="1" dirty="0"/>
              <a:t>Annex C: Breaches of the Code</a:t>
            </a:r>
          </a:p>
          <a:p>
            <a:r>
              <a:rPr lang="en-GB" dirty="0">
                <a:solidFill>
                  <a:srgbClr val="002060"/>
                </a:solidFill>
              </a:rPr>
              <a:t>Investigation and adjudication of complaints</a:t>
            </a:r>
          </a:p>
          <a:p>
            <a:r>
              <a:rPr lang="en-GB" dirty="0">
                <a:solidFill>
                  <a:srgbClr val="002060"/>
                </a:solidFill>
              </a:rPr>
              <a:t>Sanctions and interim suspensions</a:t>
            </a:r>
          </a:p>
          <a:p>
            <a:pPr marL="0" indent="0">
              <a:buNone/>
            </a:pPr>
            <a:endParaRPr lang="en-GB" b="1" dirty="0"/>
          </a:p>
          <a:p>
            <a:pPr marL="0" indent="0">
              <a:buNone/>
            </a:pPr>
            <a:endParaRPr lang="en-GB" b="1" dirty="0"/>
          </a:p>
        </p:txBody>
      </p:sp>
      <p:pic>
        <p:nvPicPr>
          <p:cNvPr id="4" name="Picture 3">
            <a:extLst>
              <a:ext uri="{FF2B5EF4-FFF2-40B4-BE49-F238E27FC236}">
                <a16:creationId xmlns:a16="http://schemas.microsoft.com/office/drawing/2014/main" id="{E367BF0B-FFEC-48B5-8947-4331445F28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2523" y="2964323"/>
            <a:ext cx="2669934" cy="17799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438808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0705-7CFB-405F-A59E-BE993027853D}"/>
              </a:ext>
            </a:extLst>
          </p:cNvPr>
          <p:cNvSpPr>
            <a:spLocks noGrp="1"/>
          </p:cNvSpPr>
          <p:nvPr>
            <p:ph type="title"/>
          </p:nvPr>
        </p:nvSpPr>
        <p:spPr/>
        <p:txBody>
          <a:bodyPr>
            <a:normAutofit/>
          </a:bodyPr>
          <a:lstStyle/>
          <a:p>
            <a:r>
              <a:rPr lang="en-GB" dirty="0"/>
              <a:t>GUIDANCE AND ADVICE NOTES </a:t>
            </a:r>
          </a:p>
        </p:txBody>
      </p:sp>
      <p:sp>
        <p:nvSpPr>
          <p:cNvPr id="6" name="TextBox 5">
            <a:extLst>
              <a:ext uri="{FF2B5EF4-FFF2-40B4-BE49-F238E27FC236}">
                <a16:creationId xmlns:a16="http://schemas.microsoft.com/office/drawing/2014/main" id="{F6BFD672-F607-4BF2-B96F-72A28E609463}"/>
              </a:ext>
            </a:extLst>
          </p:cNvPr>
          <p:cNvSpPr txBox="1"/>
          <p:nvPr/>
        </p:nvSpPr>
        <p:spPr>
          <a:xfrm>
            <a:off x="1263387" y="1417638"/>
            <a:ext cx="5967493" cy="6217087"/>
          </a:xfrm>
          <a:prstGeom prst="rect">
            <a:avLst/>
          </a:prstGeom>
          <a:noFill/>
        </p:spPr>
        <p:txBody>
          <a:bodyPr wrap="square" rtlCol="0">
            <a:spAutoFit/>
          </a:bodyPr>
          <a:lstStyle/>
          <a:p>
            <a:pPr marL="179388" lvl="1">
              <a:spcBef>
                <a:spcPct val="20000"/>
              </a:spcBef>
            </a:pPr>
            <a:r>
              <a:rPr lang="en-GB" sz="3600" b="1" dirty="0">
                <a:solidFill>
                  <a:srgbClr val="002060"/>
                </a:solidFill>
              </a:rPr>
              <a:t>Guidance </a:t>
            </a:r>
          </a:p>
          <a:p>
            <a:pPr marL="179388" lvl="1">
              <a:spcBef>
                <a:spcPct val="20000"/>
              </a:spcBef>
            </a:pPr>
            <a:r>
              <a:rPr lang="en-GB" sz="3600" b="1" dirty="0">
                <a:solidFill>
                  <a:srgbClr val="002060"/>
                </a:solidFill>
              </a:rPr>
              <a:t>Advice Notes</a:t>
            </a:r>
          </a:p>
          <a:p>
            <a:pPr marL="622300" lvl="2" indent="-444500">
              <a:spcBef>
                <a:spcPct val="20000"/>
              </a:spcBef>
              <a:buFont typeface="Arial" panose="020B0604020202020204" pitchFamily="34" charset="0"/>
              <a:buChar char="•"/>
            </a:pPr>
            <a:r>
              <a:rPr lang="en-GB" sz="3200" dirty="0">
                <a:solidFill>
                  <a:srgbClr val="7030A0"/>
                </a:solidFill>
              </a:rPr>
              <a:t>ALEOs</a:t>
            </a:r>
          </a:p>
          <a:p>
            <a:pPr marL="622300" lvl="2" indent="-444500">
              <a:spcBef>
                <a:spcPct val="20000"/>
              </a:spcBef>
              <a:buFont typeface="Arial" panose="020B0604020202020204" pitchFamily="34" charset="0"/>
              <a:buChar char="•"/>
            </a:pPr>
            <a:r>
              <a:rPr lang="en-GB" sz="3200" dirty="0">
                <a:solidFill>
                  <a:srgbClr val="7030A0"/>
                </a:solidFill>
              </a:rPr>
              <a:t>Strategic vs Operational</a:t>
            </a:r>
          </a:p>
          <a:p>
            <a:pPr marL="622300" lvl="2" indent="-444500">
              <a:spcBef>
                <a:spcPct val="20000"/>
              </a:spcBef>
              <a:buFont typeface="Arial" panose="020B0604020202020204" pitchFamily="34" charset="0"/>
              <a:buChar char="•"/>
            </a:pPr>
            <a:r>
              <a:rPr lang="en-GB" sz="3200" dirty="0">
                <a:solidFill>
                  <a:srgbClr val="7030A0"/>
                </a:solidFill>
              </a:rPr>
              <a:t>Bullying &amp; Harassment</a:t>
            </a:r>
          </a:p>
          <a:p>
            <a:pPr marL="622300" lvl="2" indent="-444500">
              <a:spcBef>
                <a:spcPct val="20000"/>
              </a:spcBef>
              <a:buFont typeface="Arial" panose="020B0604020202020204" pitchFamily="34" charset="0"/>
              <a:buChar char="•"/>
            </a:pPr>
            <a:r>
              <a:rPr lang="en-GB" sz="3200" dirty="0">
                <a:solidFill>
                  <a:srgbClr val="7030A0"/>
                </a:solidFill>
              </a:rPr>
              <a:t>Role of a Monitoring Officer</a:t>
            </a:r>
          </a:p>
          <a:p>
            <a:pPr marL="622300" lvl="2" indent="-444500">
              <a:spcBef>
                <a:spcPct val="20000"/>
              </a:spcBef>
              <a:buFont typeface="Arial" panose="020B0604020202020204" pitchFamily="34" charset="0"/>
              <a:buChar char="•"/>
            </a:pPr>
            <a:r>
              <a:rPr lang="en-GB" sz="3200" dirty="0">
                <a:solidFill>
                  <a:srgbClr val="7030A0"/>
                </a:solidFill>
              </a:rPr>
              <a:t>Article 10 ECHR (Freedom of Expression)</a:t>
            </a:r>
          </a:p>
          <a:p>
            <a:pPr marL="622300" lvl="2" indent="-444500">
              <a:spcBef>
                <a:spcPct val="20000"/>
              </a:spcBef>
              <a:buFont typeface="Arial" panose="020B0604020202020204" pitchFamily="34" charset="0"/>
              <a:buChar char="•"/>
            </a:pPr>
            <a:r>
              <a:rPr lang="en-GB" sz="3200" dirty="0">
                <a:solidFill>
                  <a:srgbClr val="7030A0"/>
                </a:solidFill>
              </a:rPr>
              <a:t>Gifts &amp; Hospitality</a:t>
            </a:r>
          </a:p>
          <a:p>
            <a:pPr marL="1093788" lvl="2" indent="-457200">
              <a:spcBef>
                <a:spcPct val="20000"/>
              </a:spcBef>
              <a:buFont typeface="Arial" panose="020B0604020202020204" pitchFamily="34" charset="0"/>
              <a:buChar char="•"/>
            </a:pPr>
            <a:endParaRPr lang="en-GB" sz="3200" dirty="0">
              <a:solidFill>
                <a:srgbClr val="7030A0"/>
              </a:solidFill>
            </a:endParaRPr>
          </a:p>
          <a:p>
            <a:endParaRPr lang="en-GB" dirty="0"/>
          </a:p>
        </p:txBody>
      </p:sp>
      <p:sp>
        <p:nvSpPr>
          <p:cNvPr id="4" name="TextBox 3">
            <a:extLst>
              <a:ext uri="{FF2B5EF4-FFF2-40B4-BE49-F238E27FC236}">
                <a16:creationId xmlns:a16="http://schemas.microsoft.com/office/drawing/2014/main" id="{F3A123CC-B0D0-481C-A313-01417C69895E}"/>
              </a:ext>
            </a:extLst>
          </p:cNvPr>
          <p:cNvSpPr txBox="1"/>
          <p:nvPr/>
        </p:nvSpPr>
        <p:spPr>
          <a:xfrm>
            <a:off x="7025693" y="2750612"/>
            <a:ext cx="4844113" cy="4031873"/>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7030A0"/>
                </a:solidFill>
              </a:rPr>
              <a:t>Suspension Guidance for Councillors</a:t>
            </a:r>
          </a:p>
          <a:p>
            <a:pPr marL="457200" indent="-457200">
              <a:buFont typeface="Arial" panose="020B0604020202020204" pitchFamily="34" charset="0"/>
              <a:buChar char="•"/>
            </a:pPr>
            <a:r>
              <a:rPr lang="en-GB" sz="3200" dirty="0">
                <a:solidFill>
                  <a:srgbClr val="7030A0"/>
                </a:solidFill>
              </a:rPr>
              <a:t>How to Declare Interests</a:t>
            </a:r>
          </a:p>
          <a:p>
            <a:pPr marL="457200" indent="-457200">
              <a:buFont typeface="Arial" panose="020B0604020202020204" pitchFamily="34" charset="0"/>
              <a:buChar char="•"/>
            </a:pPr>
            <a:r>
              <a:rPr lang="en-GB" sz="3200" dirty="0">
                <a:solidFill>
                  <a:srgbClr val="7030A0"/>
                </a:solidFill>
              </a:rPr>
              <a:t>Assisting Constituents – Card</a:t>
            </a:r>
          </a:p>
          <a:p>
            <a:pPr marL="457200" indent="-457200">
              <a:buFont typeface="Arial" panose="020B0604020202020204" pitchFamily="34" charset="0"/>
              <a:buChar char="•"/>
            </a:pPr>
            <a:r>
              <a:rPr lang="en-GB" sz="3200" dirty="0">
                <a:solidFill>
                  <a:srgbClr val="7030A0"/>
                </a:solidFill>
              </a:rPr>
              <a:t>Guide to the Code for Members of the Public</a:t>
            </a:r>
          </a:p>
          <a:p>
            <a:pPr marL="457200" indent="-457200">
              <a:buFont typeface="Arial" panose="020B0604020202020204" pitchFamily="34" charset="0"/>
              <a:buChar char="•"/>
            </a:pPr>
            <a:r>
              <a:rPr lang="en-GB" sz="3200" dirty="0">
                <a:solidFill>
                  <a:srgbClr val="7030A0"/>
                </a:solidFill>
              </a:rPr>
              <a:t>Social Media</a:t>
            </a:r>
          </a:p>
        </p:txBody>
      </p:sp>
      <p:pic>
        <p:nvPicPr>
          <p:cNvPr id="3" name="Picture 2">
            <a:extLst>
              <a:ext uri="{FF2B5EF4-FFF2-40B4-BE49-F238E27FC236}">
                <a16:creationId xmlns:a16="http://schemas.microsoft.com/office/drawing/2014/main" id="{1D62956E-B5AF-4095-8B65-712DB767E775}"/>
              </a:ext>
            </a:extLst>
          </p:cNvPr>
          <p:cNvPicPr>
            <a:picLocks noChangeAspect="1"/>
          </p:cNvPicPr>
          <p:nvPr/>
        </p:nvPicPr>
        <p:blipFill>
          <a:blip r:embed="rId3"/>
          <a:stretch>
            <a:fillRect/>
          </a:stretch>
        </p:blipFill>
        <p:spPr>
          <a:xfrm>
            <a:off x="9140152" y="584694"/>
            <a:ext cx="2638766" cy="1665887"/>
          </a:xfrm>
          <a:prstGeom prst="rect">
            <a:avLst/>
          </a:prstGeom>
        </p:spPr>
      </p:pic>
    </p:spTree>
    <p:extLst>
      <p:ext uri="{BB962C8B-B14F-4D97-AF65-F5344CB8AC3E}">
        <p14:creationId xmlns:p14="http://schemas.microsoft.com/office/powerpoint/2010/main" val="57974699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E8E26-976D-4EE8-AB79-63B0B6117619}"/>
              </a:ext>
            </a:extLst>
          </p:cNvPr>
          <p:cNvSpPr>
            <a:spLocks noGrp="1"/>
          </p:cNvSpPr>
          <p:nvPr>
            <p:ph type="title"/>
          </p:nvPr>
        </p:nvSpPr>
        <p:spPr/>
        <p:txBody>
          <a:bodyPr/>
          <a:lstStyle/>
          <a:p>
            <a:r>
              <a:rPr lang="en-GB" dirty="0"/>
              <a:t>FURTHER INFORMATION</a:t>
            </a:r>
          </a:p>
        </p:txBody>
      </p:sp>
      <p:sp>
        <p:nvSpPr>
          <p:cNvPr id="3" name="Content Placeholder 2">
            <a:extLst>
              <a:ext uri="{FF2B5EF4-FFF2-40B4-BE49-F238E27FC236}">
                <a16:creationId xmlns:a16="http://schemas.microsoft.com/office/drawing/2014/main" id="{8965A254-4E88-4114-87F7-C389CA20B12D}"/>
              </a:ext>
            </a:extLst>
          </p:cNvPr>
          <p:cNvSpPr>
            <a:spLocks noGrp="1"/>
          </p:cNvSpPr>
          <p:nvPr>
            <p:ph idx="1"/>
          </p:nvPr>
        </p:nvSpPr>
        <p:spPr>
          <a:xfrm>
            <a:off x="1391658" y="1412776"/>
            <a:ext cx="10286933" cy="5445224"/>
          </a:xfrm>
        </p:spPr>
        <p:txBody>
          <a:bodyPr>
            <a:normAutofit fontScale="92500" lnSpcReduction="20000"/>
          </a:bodyPr>
          <a:lstStyle/>
          <a:p>
            <a:pPr marL="0" indent="0">
              <a:buNone/>
            </a:pPr>
            <a:r>
              <a:rPr lang="en-GB" sz="3800" b="1" dirty="0">
                <a:solidFill>
                  <a:srgbClr val="002060"/>
                </a:solidFill>
              </a:rPr>
              <a:t>Standards Commission’s website:</a:t>
            </a:r>
          </a:p>
          <a:p>
            <a:pPr marL="355600" indent="-355600"/>
            <a:r>
              <a:rPr lang="en-GB" sz="3300" dirty="0">
                <a:solidFill>
                  <a:srgbClr val="002060"/>
                </a:solidFill>
              </a:rPr>
              <a:t>Hearings Decisions</a:t>
            </a:r>
          </a:p>
          <a:p>
            <a:pPr marL="355600" indent="-355600"/>
            <a:r>
              <a:rPr lang="en-GB" sz="3300" dirty="0">
                <a:solidFill>
                  <a:srgbClr val="002060"/>
                </a:solidFill>
              </a:rPr>
              <a:t>Codes of Conduct</a:t>
            </a:r>
          </a:p>
          <a:p>
            <a:pPr marL="355600" indent="-355600"/>
            <a:r>
              <a:rPr lang="en-GB" sz="3300" dirty="0">
                <a:solidFill>
                  <a:srgbClr val="002060"/>
                </a:solidFill>
              </a:rPr>
              <a:t>Guidance and Advice Notes</a:t>
            </a:r>
          </a:p>
          <a:p>
            <a:pPr marL="355600" indent="-355600"/>
            <a:r>
              <a:rPr lang="en-GB" sz="3300" dirty="0">
                <a:solidFill>
                  <a:srgbClr val="002060"/>
                </a:solidFill>
              </a:rPr>
              <a:t>Standards Updates</a:t>
            </a:r>
          </a:p>
          <a:p>
            <a:pPr marL="285750" indent="-285750"/>
            <a:endParaRPr lang="en-GB" sz="2800" b="1" dirty="0"/>
          </a:p>
          <a:p>
            <a:pPr marL="0" indent="0">
              <a:buNone/>
            </a:pPr>
            <a:r>
              <a:rPr lang="en-GB" sz="3800" u="sng" dirty="0">
                <a:solidFill>
                  <a:srgbClr val="0070C0"/>
                </a:solidFill>
              </a:rPr>
              <a:t>www.standardscommission.org.uk</a:t>
            </a:r>
          </a:p>
          <a:p>
            <a:pPr lvl="0"/>
            <a:endParaRPr lang="en-GB" sz="2400" b="1" dirty="0"/>
          </a:p>
          <a:p>
            <a:pPr marL="0" lvl="0" indent="0">
              <a:buNone/>
            </a:pPr>
            <a:r>
              <a:rPr lang="en-GB" sz="3300" b="1" dirty="0">
                <a:solidFill>
                  <a:srgbClr val="0070C0"/>
                </a:solidFill>
              </a:rPr>
              <a:t>@standardsscot 	</a:t>
            </a:r>
          </a:p>
          <a:p>
            <a:pPr marL="0" lvl="0" indent="0">
              <a:buNone/>
            </a:pPr>
            <a:r>
              <a:rPr lang="en-GB" sz="3300" b="1" dirty="0">
                <a:solidFill>
                  <a:srgbClr val="0070C0"/>
                </a:solidFill>
              </a:rPr>
              <a:t>facebook.com/StandardsCommission </a:t>
            </a:r>
          </a:p>
          <a:p>
            <a:pPr marL="0" lvl="0" indent="0">
              <a:buNone/>
            </a:pPr>
            <a:r>
              <a:rPr lang="en-GB" sz="3300" b="1" dirty="0"/>
              <a:t>enquiries@standardscommission.org.uk</a:t>
            </a:r>
          </a:p>
          <a:p>
            <a:endParaRPr lang="en-GB" dirty="0"/>
          </a:p>
        </p:txBody>
      </p:sp>
      <p:pic>
        <p:nvPicPr>
          <p:cNvPr id="5" name="Picture 2">
            <a:extLst>
              <a:ext uri="{FF2B5EF4-FFF2-40B4-BE49-F238E27FC236}">
                <a16:creationId xmlns:a16="http://schemas.microsoft.com/office/drawing/2014/main" id="{FF25B8F4-1382-46D6-BB99-1410EC1260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5602" y="4877261"/>
            <a:ext cx="648072"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CD94A19D-94A4-496C-A8E2-AD52C2B41697}"/>
              </a:ext>
            </a:extLst>
          </p:cNvPr>
          <p:cNvPicPr>
            <a:picLocks noChangeAspect="1"/>
          </p:cNvPicPr>
          <p:nvPr/>
        </p:nvPicPr>
        <p:blipFill>
          <a:blip r:embed="rId4"/>
          <a:stretch>
            <a:fillRect/>
          </a:stretch>
        </p:blipFill>
        <p:spPr>
          <a:xfrm>
            <a:off x="7787618" y="5251357"/>
            <a:ext cx="719390" cy="719390"/>
          </a:xfrm>
          <a:prstGeom prst="rect">
            <a:avLst/>
          </a:prstGeom>
        </p:spPr>
      </p:pic>
      <p:pic>
        <p:nvPicPr>
          <p:cNvPr id="7" name="Picture 6">
            <a:extLst>
              <a:ext uri="{FF2B5EF4-FFF2-40B4-BE49-F238E27FC236}">
                <a16:creationId xmlns:a16="http://schemas.microsoft.com/office/drawing/2014/main" id="{9B4DFC3F-D23C-49C3-9030-EB0197271290}"/>
              </a:ext>
            </a:extLst>
          </p:cNvPr>
          <p:cNvPicPr>
            <a:picLocks noChangeAspect="1"/>
          </p:cNvPicPr>
          <p:nvPr/>
        </p:nvPicPr>
        <p:blipFill>
          <a:blip r:embed="rId5"/>
          <a:stretch>
            <a:fillRect/>
          </a:stretch>
        </p:blipFill>
        <p:spPr>
          <a:xfrm>
            <a:off x="7995821" y="592088"/>
            <a:ext cx="3586580" cy="3124049"/>
          </a:xfrm>
          <a:prstGeom prst="rect">
            <a:avLst/>
          </a:prstGeom>
        </p:spPr>
      </p:pic>
    </p:spTree>
    <p:extLst>
      <p:ext uri="{BB962C8B-B14F-4D97-AF65-F5344CB8AC3E}">
        <p14:creationId xmlns:p14="http://schemas.microsoft.com/office/powerpoint/2010/main" val="259251952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796013-8D4F-49C4-BD90-E8A0B0C8E1C2}"/>
              </a:ext>
            </a:extLst>
          </p:cNvPr>
          <p:cNvSpPr>
            <a:spLocks noGrp="1"/>
          </p:cNvSpPr>
          <p:nvPr>
            <p:ph sz="half" idx="1"/>
          </p:nvPr>
        </p:nvSpPr>
        <p:spPr>
          <a:xfrm>
            <a:off x="1377686" y="1193850"/>
            <a:ext cx="10418074" cy="5531628"/>
          </a:xfrm>
        </p:spPr>
        <p:txBody>
          <a:bodyPr>
            <a:normAutofit fontScale="92500" lnSpcReduction="10000"/>
          </a:bodyPr>
          <a:lstStyle/>
          <a:p>
            <a:pPr marL="514350" indent="-514350">
              <a:buFont typeface="+mj-lt"/>
              <a:buAutoNum type="arabicPeriod"/>
            </a:pPr>
            <a:r>
              <a:rPr lang="en-GB" sz="3200" b="1" dirty="0"/>
              <a:t>Section 1: Introduction</a:t>
            </a:r>
          </a:p>
          <a:p>
            <a:pPr marL="514350" indent="-514350">
              <a:buFont typeface="+mj-lt"/>
              <a:buAutoNum type="arabicPeriod"/>
            </a:pPr>
            <a:r>
              <a:rPr lang="en-GB" sz="3200" b="1" dirty="0"/>
              <a:t>Section 2: Key Principles</a:t>
            </a:r>
          </a:p>
          <a:p>
            <a:pPr marL="514350" indent="-514350">
              <a:buFont typeface="+mj-lt"/>
              <a:buAutoNum type="arabicPeriod"/>
            </a:pPr>
            <a:r>
              <a:rPr lang="en-GB" sz="3200" b="1" dirty="0"/>
              <a:t>Section 3: General Conduct</a:t>
            </a:r>
          </a:p>
          <a:p>
            <a:pPr marL="514350" indent="-514350">
              <a:buFont typeface="+mj-lt"/>
              <a:buAutoNum type="arabicPeriod"/>
            </a:pPr>
            <a:r>
              <a:rPr lang="en-GB" sz="3200" b="1" dirty="0"/>
              <a:t>Section 4: Registration of Interests</a:t>
            </a:r>
          </a:p>
          <a:p>
            <a:pPr marL="514350" indent="-514350">
              <a:buFont typeface="+mj-lt"/>
              <a:buAutoNum type="arabicPeriod"/>
            </a:pPr>
            <a:r>
              <a:rPr lang="en-GB" sz="3200" b="1" dirty="0"/>
              <a:t>Section 5: Declaration of Interests</a:t>
            </a:r>
          </a:p>
          <a:p>
            <a:pPr marL="514350" indent="-514350">
              <a:buFont typeface="+mj-lt"/>
              <a:buAutoNum type="arabicPeriod"/>
            </a:pPr>
            <a:r>
              <a:rPr lang="en-GB" sz="3200" b="1" dirty="0"/>
              <a:t>Section 6: Lobbying &amp; Access</a:t>
            </a:r>
          </a:p>
          <a:p>
            <a:pPr marL="514350" indent="-514350">
              <a:buFont typeface="+mj-lt"/>
              <a:buAutoNum type="arabicPeriod"/>
            </a:pPr>
            <a:r>
              <a:rPr lang="en-GB" sz="3200" b="1" dirty="0"/>
              <a:t>Section 7: Taking Decisions on Quasi-Judicial or Regulatory Applications</a:t>
            </a:r>
          </a:p>
          <a:p>
            <a:pPr marL="514350" indent="-514350">
              <a:buFont typeface="+mj-lt"/>
              <a:buAutoNum type="arabicPeriod"/>
            </a:pPr>
            <a:r>
              <a:rPr lang="en-GB" sz="3200" b="1" dirty="0"/>
              <a:t>Annexes</a:t>
            </a:r>
          </a:p>
          <a:p>
            <a:pPr marL="514350" indent="-514350">
              <a:buFont typeface="+mj-lt"/>
              <a:buAutoNum type="arabicPeriod"/>
            </a:pPr>
            <a:r>
              <a:rPr lang="en-GB" sz="3200" b="1" dirty="0"/>
              <a:t>Guidance and Advice Notes</a:t>
            </a:r>
          </a:p>
          <a:p>
            <a:pPr marL="514350" indent="-514350">
              <a:buFont typeface="+mj-lt"/>
              <a:buAutoNum type="arabicPeriod"/>
            </a:pPr>
            <a:r>
              <a:rPr lang="en-GB" sz="3200" b="1" dirty="0"/>
              <a:t>Further Information</a:t>
            </a:r>
          </a:p>
          <a:p>
            <a:pPr marL="0" indent="0">
              <a:buNone/>
            </a:pPr>
            <a:endParaRPr lang="en-GB" sz="3200" b="1" dirty="0"/>
          </a:p>
        </p:txBody>
      </p:sp>
      <p:sp>
        <p:nvSpPr>
          <p:cNvPr id="2" name="Title 1">
            <a:extLst>
              <a:ext uri="{FF2B5EF4-FFF2-40B4-BE49-F238E27FC236}">
                <a16:creationId xmlns:a16="http://schemas.microsoft.com/office/drawing/2014/main" id="{BEC7B951-D612-4926-91E5-9FB16D9FDD02}"/>
              </a:ext>
            </a:extLst>
          </p:cNvPr>
          <p:cNvSpPr>
            <a:spLocks noGrp="1"/>
          </p:cNvSpPr>
          <p:nvPr>
            <p:ph type="title"/>
          </p:nvPr>
        </p:nvSpPr>
        <p:spPr>
          <a:xfrm>
            <a:off x="1377686" y="132522"/>
            <a:ext cx="10286933" cy="1143000"/>
          </a:xfrm>
        </p:spPr>
        <p:txBody>
          <a:bodyPr>
            <a:normAutofit/>
          </a:bodyPr>
          <a:lstStyle/>
          <a:p>
            <a:r>
              <a:rPr lang="en-GB" dirty="0"/>
              <a:t>AGENDA</a:t>
            </a:r>
          </a:p>
        </p:txBody>
      </p:sp>
    </p:spTree>
    <p:extLst>
      <p:ext uri="{BB962C8B-B14F-4D97-AF65-F5344CB8AC3E}">
        <p14:creationId xmlns:p14="http://schemas.microsoft.com/office/powerpoint/2010/main" val="147444987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1B26F-649D-417A-BC8A-1BB931E4B0ED}"/>
              </a:ext>
            </a:extLst>
          </p:cNvPr>
          <p:cNvSpPr>
            <a:spLocks noGrp="1"/>
          </p:cNvSpPr>
          <p:nvPr>
            <p:ph type="title"/>
          </p:nvPr>
        </p:nvSpPr>
        <p:spPr/>
        <p:txBody>
          <a:bodyPr/>
          <a:lstStyle/>
          <a:p>
            <a:r>
              <a:rPr lang="en-GB" dirty="0"/>
              <a:t>SECTION 1: INTRODUCTION</a:t>
            </a:r>
          </a:p>
        </p:txBody>
      </p:sp>
      <p:sp>
        <p:nvSpPr>
          <p:cNvPr id="3" name="Content Placeholder 2">
            <a:extLst>
              <a:ext uri="{FF2B5EF4-FFF2-40B4-BE49-F238E27FC236}">
                <a16:creationId xmlns:a16="http://schemas.microsoft.com/office/drawing/2014/main" id="{2D7FF00D-2A25-4F5D-95DF-EE9EED29174F}"/>
              </a:ext>
            </a:extLst>
          </p:cNvPr>
          <p:cNvSpPr>
            <a:spLocks noGrp="1"/>
          </p:cNvSpPr>
          <p:nvPr>
            <p:ph idx="1"/>
          </p:nvPr>
        </p:nvSpPr>
        <p:spPr/>
        <p:txBody>
          <a:bodyPr>
            <a:normAutofit lnSpcReduction="10000"/>
          </a:bodyPr>
          <a:lstStyle/>
          <a:p>
            <a:pPr marL="0" indent="0">
              <a:buNone/>
            </a:pPr>
            <a:r>
              <a:rPr lang="en-GB" sz="4000" b="1" dirty="0">
                <a:solidFill>
                  <a:srgbClr val="002060"/>
                </a:solidFill>
              </a:rPr>
              <a:t>My Responsibilities</a:t>
            </a:r>
          </a:p>
          <a:p>
            <a:pPr marL="981075" indent="-438150">
              <a:spcAft>
                <a:spcPts val="1200"/>
              </a:spcAft>
            </a:pPr>
            <a:r>
              <a:rPr lang="en-GB" dirty="0">
                <a:solidFill>
                  <a:srgbClr val="002060"/>
                </a:solidFill>
              </a:rPr>
              <a:t>Compliance with substantive sections</a:t>
            </a:r>
          </a:p>
          <a:p>
            <a:pPr marL="981075" indent="-438150">
              <a:spcAft>
                <a:spcPts val="1200"/>
              </a:spcAft>
            </a:pPr>
            <a:r>
              <a:rPr lang="en-GB" dirty="0">
                <a:solidFill>
                  <a:srgbClr val="002060"/>
                </a:solidFill>
              </a:rPr>
              <a:t>Applicability</a:t>
            </a:r>
          </a:p>
          <a:p>
            <a:pPr marL="981075" indent="-438150">
              <a:spcAft>
                <a:spcPts val="1200"/>
              </a:spcAft>
            </a:pPr>
            <a:r>
              <a:rPr lang="en-GB" dirty="0">
                <a:solidFill>
                  <a:srgbClr val="002060"/>
                </a:solidFill>
              </a:rPr>
              <a:t>Personal Responsibility</a:t>
            </a:r>
          </a:p>
          <a:p>
            <a:pPr marL="981075" indent="-438150">
              <a:spcAft>
                <a:spcPts val="1200"/>
              </a:spcAft>
            </a:pPr>
            <a:r>
              <a:rPr lang="en-GB" dirty="0">
                <a:solidFill>
                  <a:srgbClr val="002060"/>
                </a:solidFill>
              </a:rPr>
              <a:t>Not to advocate or encourage any</a:t>
            </a:r>
          </a:p>
          <a:p>
            <a:pPr marL="542925" indent="0">
              <a:spcAft>
                <a:spcPts val="1200"/>
              </a:spcAft>
              <a:buNone/>
            </a:pPr>
            <a:r>
              <a:rPr lang="en-GB" dirty="0">
                <a:solidFill>
                  <a:srgbClr val="002060"/>
                </a:solidFill>
              </a:rPr>
              <a:t>	action contrary to the Code</a:t>
            </a:r>
          </a:p>
          <a:p>
            <a:pPr marL="981075" indent="-438150">
              <a:spcAft>
                <a:spcPts val="1200"/>
              </a:spcAft>
            </a:pPr>
            <a:r>
              <a:rPr lang="en-GB" dirty="0">
                <a:solidFill>
                  <a:srgbClr val="002060"/>
                </a:solidFill>
              </a:rPr>
              <a:t>Advice</a:t>
            </a:r>
          </a:p>
          <a:p>
            <a:pPr marL="630238" indent="-630238">
              <a:buFont typeface="Wingdings" panose="05000000000000000000" pitchFamily="2" charset="2"/>
              <a:buChar char="Ø"/>
            </a:pPr>
            <a:endParaRPr lang="en-GB" dirty="0">
              <a:solidFill>
                <a:srgbClr val="002060"/>
              </a:solidFill>
            </a:endParaRPr>
          </a:p>
          <a:p>
            <a:pPr marL="630238" indent="-630238">
              <a:buFont typeface="Wingdings" panose="05000000000000000000" pitchFamily="2" charset="2"/>
              <a:buChar char="Ø"/>
            </a:pPr>
            <a:endParaRPr lang="en-GB" dirty="0">
              <a:solidFill>
                <a:srgbClr val="002060"/>
              </a:solidFill>
            </a:endParaRPr>
          </a:p>
          <a:p>
            <a:pPr marL="0" indent="0">
              <a:buNone/>
            </a:pPr>
            <a:endParaRPr lang="en-GB" dirty="0"/>
          </a:p>
        </p:txBody>
      </p:sp>
      <p:pic>
        <p:nvPicPr>
          <p:cNvPr id="4" name="Picture 3">
            <a:extLst>
              <a:ext uri="{FF2B5EF4-FFF2-40B4-BE49-F238E27FC236}">
                <a16:creationId xmlns:a16="http://schemas.microsoft.com/office/drawing/2014/main" id="{A9705687-C026-4485-8AE4-E25D00148F55}"/>
              </a:ext>
            </a:extLst>
          </p:cNvPr>
          <p:cNvPicPr>
            <a:picLocks noChangeAspect="1"/>
          </p:cNvPicPr>
          <p:nvPr/>
        </p:nvPicPr>
        <p:blipFill>
          <a:blip r:embed="rId3"/>
          <a:stretch>
            <a:fillRect/>
          </a:stretch>
        </p:blipFill>
        <p:spPr>
          <a:xfrm>
            <a:off x="8357286" y="2891424"/>
            <a:ext cx="3539739" cy="2370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592475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CAF08-05D4-4452-AA64-4C877915B766}"/>
              </a:ext>
            </a:extLst>
          </p:cNvPr>
          <p:cNvSpPr>
            <a:spLocks noGrp="1"/>
          </p:cNvSpPr>
          <p:nvPr>
            <p:ph type="title"/>
          </p:nvPr>
        </p:nvSpPr>
        <p:spPr/>
        <p:txBody>
          <a:bodyPr/>
          <a:lstStyle/>
          <a:p>
            <a:r>
              <a:rPr lang="en-GB" dirty="0"/>
              <a:t>SECTION 1: INTRODUCTION cont.</a:t>
            </a:r>
          </a:p>
        </p:txBody>
      </p:sp>
      <p:sp>
        <p:nvSpPr>
          <p:cNvPr id="3" name="Content Placeholder 2">
            <a:extLst>
              <a:ext uri="{FF2B5EF4-FFF2-40B4-BE49-F238E27FC236}">
                <a16:creationId xmlns:a16="http://schemas.microsoft.com/office/drawing/2014/main" id="{2D7926A3-366A-4382-A07F-A1E8C95B64BF}"/>
              </a:ext>
            </a:extLst>
          </p:cNvPr>
          <p:cNvSpPr>
            <a:spLocks noGrp="1"/>
          </p:cNvSpPr>
          <p:nvPr>
            <p:ph idx="1"/>
          </p:nvPr>
        </p:nvSpPr>
        <p:spPr>
          <a:xfrm>
            <a:off x="1539240" y="1642925"/>
            <a:ext cx="10139171" cy="4492832"/>
          </a:xfrm>
        </p:spPr>
        <p:txBody>
          <a:bodyPr>
            <a:normAutofit lnSpcReduction="10000"/>
          </a:bodyPr>
          <a:lstStyle/>
          <a:p>
            <a:pPr marL="0" indent="0">
              <a:buNone/>
            </a:pPr>
            <a:r>
              <a:rPr lang="en-GB" sz="4000" b="1" dirty="0">
                <a:solidFill>
                  <a:srgbClr val="002060"/>
                </a:solidFill>
              </a:rPr>
              <a:t>Applicability</a:t>
            </a:r>
          </a:p>
          <a:p>
            <a:r>
              <a:rPr lang="en-GB" dirty="0">
                <a:solidFill>
                  <a:srgbClr val="002060"/>
                </a:solidFill>
              </a:rPr>
              <a:t>Acting as a councillor</a:t>
            </a:r>
          </a:p>
          <a:p>
            <a:r>
              <a:rPr lang="en-GB" dirty="0">
                <a:solidFill>
                  <a:srgbClr val="002060"/>
                </a:solidFill>
              </a:rPr>
              <a:t>Identified self as a councillor</a:t>
            </a:r>
          </a:p>
          <a:p>
            <a:r>
              <a:rPr lang="en-GB" dirty="0">
                <a:solidFill>
                  <a:srgbClr val="002060"/>
                </a:solidFill>
              </a:rPr>
              <a:t>Reasonably be regarded as acting as a councillor (objective test)</a:t>
            </a:r>
          </a:p>
          <a:p>
            <a:r>
              <a:rPr lang="en-GB" dirty="0">
                <a:solidFill>
                  <a:srgbClr val="002060"/>
                </a:solidFill>
              </a:rPr>
              <a:t>Not prevented from expressing views, (including making political comment) provided do so in way that is compatible with Code</a:t>
            </a:r>
          </a:p>
        </p:txBody>
      </p:sp>
    </p:spTree>
    <p:extLst>
      <p:ext uri="{BB962C8B-B14F-4D97-AF65-F5344CB8AC3E}">
        <p14:creationId xmlns:p14="http://schemas.microsoft.com/office/powerpoint/2010/main" val="13621834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CAF08-05D4-4452-AA64-4C877915B766}"/>
              </a:ext>
            </a:extLst>
          </p:cNvPr>
          <p:cNvSpPr>
            <a:spLocks noGrp="1"/>
          </p:cNvSpPr>
          <p:nvPr>
            <p:ph type="title"/>
          </p:nvPr>
        </p:nvSpPr>
        <p:spPr>
          <a:xfrm>
            <a:off x="1391478" y="71438"/>
            <a:ext cx="10286933" cy="1143000"/>
          </a:xfrm>
        </p:spPr>
        <p:txBody>
          <a:bodyPr/>
          <a:lstStyle/>
          <a:p>
            <a:r>
              <a:rPr lang="en-GB" dirty="0"/>
              <a:t>SECTION 2: KEY PRINCIPLES</a:t>
            </a:r>
          </a:p>
        </p:txBody>
      </p:sp>
      <p:sp>
        <p:nvSpPr>
          <p:cNvPr id="3" name="Content Placeholder 2">
            <a:extLst>
              <a:ext uri="{FF2B5EF4-FFF2-40B4-BE49-F238E27FC236}">
                <a16:creationId xmlns:a16="http://schemas.microsoft.com/office/drawing/2014/main" id="{2D7926A3-366A-4382-A07F-A1E8C95B64BF}"/>
              </a:ext>
            </a:extLst>
          </p:cNvPr>
          <p:cNvSpPr>
            <a:spLocks noGrp="1"/>
          </p:cNvSpPr>
          <p:nvPr>
            <p:ph idx="1"/>
          </p:nvPr>
        </p:nvSpPr>
        <p:spPr>
          <a:xfrm>
            <a:off x="1391478" y="5715000"/>
            <a:ext cx="9677333" cy="1143000"/>
          </a:xfrm>
        </p:spPr>
        <p:txBody>
          <a:bodyPr>
            <a:normAutofit/>
          </a:bodyPr>
          <a:lstStyle/>
          <a:p>
            <a:pPr marL="0" indent="0">
              <a:buNone/>
            </a:pPr>
            <a:r>
              <a:rPr lang="en-GB" sz="2800" b="1" dirty="0">
                <a:solidFill>
                  <a:srgbClr val="002060"/>
                </a:solidFill>
              </a:rPr>
              <a:t>Breach of one or more of the key principles does not in itself constitute evidence of a breach of the Code </a:t>
            </a:r>
          </a:p>
        </p:txBody>
      </p:sp>
      <p:graphicFrame>
        <p:nvGraphicFramePr>
          <p:cNvPr id="17" name="Diagram 16">
            <a:extLst>
              <a:ext uri="{FF2B5EF4-FFF2-40B4-BE49-F238E27FC236}">
                <a16:creationId xmlns:a16="http://schemas.microsoft.com/office/drawing/2014/main" id="{EBD9009B-7494-4AC5-A58D-042E64BBA30C}"/>
              </a:ext>
            </a:extLst>
          </p:cNvPr>
          <p:cNvGraphicFramePr/>
          <p:nvPr>
            <p:extLst>
              <p:ext uri="{D42A27DB-BD31-4B8C-83A1-F6EECF244321}">
                <p14:modId xmlns:p14="http://schemas.microsoft.com/office/powerpoint/2010/main" val="767454514"/>
              </p:ext>
            </p:extLst>
          </p:nvPr>
        </p:nvGraphicFramePr>
        <p:xfrm>
          <a:off x="1676400" y="1193801"/>
          <a:ext cx="77724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692570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F91BF-BAEA-4735-82B9-560AAD46D5DA}"/>
              </a:ext>
            </a:extLst>
          </p:cNvPr>
          <p:cNvSpPr>
            <a:spLocks noGrp="1"/>
          </p:cNvSpPr>
          <p:nvPr>
            <p:ph type="title"/>
          </p:nvPr>
        </p:nvSpPr>
        <p:spPr/>
        <p:txBody>
          <a:bodyPr/>
          <a:lstStyle/>
          <a:p>
            <a:r>
              <a:rPr lang="en-GB" dirty="0"/>
              <a:t>SECTION 3: GENERAL CONDUCT</a:t>
            </a:r>
          </a:p>
        </p:txBody>
      </p:sp>
      <p:sp>
        <p:nvSpPr>
          <p:cNvPr id="3" name="Content Placeholder 2">
            <a:extLst>
              <a:ext uri="{FF2B5EF4-FFF2-40B4-BE49-F238E27FC236}">
                <a16:creationId xmlns:a16="http://schemas.microsoft.com/office/drawing/2014/main" id="{3586416C-F785-4620-A942-D1DEC4F5E223}"/>
              </a:ext>
            </a:extLst>
          </p:cNvPr>
          <p:cNvSpPr>
            <a:spLocks noGrp="1"/>
          </p:cNvSpPr>
          <p:nvPr>
            <p:ph idx="1"/>
          </p:nvPr>
        </p:nvSpPr>
        <p:spPr>
          <a:xfrm>
            <a:off x="1965368" y="1430546"/>
            <a:ext cx="9779924" cy="5040560"/>
          </a:xfrm>
        </p:spPr>
        <p:txBody>
          <a:bodyPr>
            <a:normAutofit/>
          </a:bodyPr>
          <a:lstStyle/>
          <a:p>
            <a:pPr marL="0" indent="0">
              <a:buNone/>
            </a:pPr>
            <a:r>
              <a:rPr lang="en-GB" sz="4000" b="1" dirty="0">
                <a:solidFill>
                  <a:srgbClr val="002060"/>
                </a:solidFill>
              </a:rPr>
              <a:t>Respect &amp; Courtesy, Bullying &amp; Harassment</a:t>
            </a:r>
          </a:p>
          <a:p>
            <a:r>
              <a:rPr lang="en-GB" dirty="0">
                <a:solidFill>
                  <a:srgbClr val="002060"/>
                </a:solidFill>
              </a:rPr>
              <a:t>Treat everyone with courtesy and respect</a:t>
            </a:r>
          </a:p>
          <a:p>
            <a:r>
              <a:rPr lang="en-GB" dirty="0">
                <a:solidFill>
                  <a:srgbClr val="002060"/>
                </a:solidFill>
              </a:rPr>
              <a:t>Should not engage in conduct that could amount to bullying or harassment</a:t>
            </a:r>
          </a:p>
          <a:p>
            <a:pPr marL="0" indent="0">
              <a:buNone/>
            </a:pPr>
            <a:r>
              <a:rPr lang="en-GB" sz="4000" b="1" dirty="0">
                <a:solidFill>
                  <a:srgbClr val="002060"/>
                </a:solidFill>
              </a:rPr>
              <a:t>Relations with Officers</a:t>
            </a:r>
          </a:p>
          <a:p>
            <a:r>
              <a:rPr lang="en-GB" dirty="0">
                <a:solidFill>
                  <a:srgbClr val="002060"/>
                </a:solidFill>
              </a:rPr>
              <a:t>Must not undermine officers or raise concerns about their performance, conduct or capability in public </a:t>
            </a:r>
          </a:p>
          <a:p>
            <a:r>
              <a:rPr lang="en-GB" dirty="0">
                <a:solidFill>
                  <a:srgbClr val="002060"/>
                </a:solidFill>
              </a:rPr>
              <a:t>Must not become involved in operational management</a:t>
            </a:r>
          </a:p>
          <a:p>
            <a:endParaRPr lang="en-GB" dirty="0">
              <a:solidFill>
                <a:srgbClr val="002060"/>
              </a:solidFill>
            </a:endParaRPr>
          </a:p>
          <a:p>
            <a:pPr marL="0" indent="0">
              <a:buNone/>
            </a:pPr>
            <a:endParaRPr lang="en-GB" sz="4000" b="1" dirty="0">
              <a:solidFill>
                <a:srgbClr val="002060"/>
              </a:solidFill>
            </a:endParaRPr>
          </a:p>
          <a:p>
            <a:pPr marL="0" indent="0">
              <a:buNone/>
            </a:pPr>
            <a:endParaRPr lang="en-GB" sz="4000" b="1" dirty="0">
              <a:solidFill>
                <a:srgbClr val="002060"/>
              </a:solidFill>
            </a:endParaRPr>
          </a:p>
        </p:txBody>
      </p:sp>
    </p:spTree>
    <p:extLst>
      <p:ext uri="{BB962C8B-B14F-4D97-AF65-F5344CB8AC3E}">
        <p14:creationId xmlns:p14="http://schemas.microsoft.com/office/powerpoint/2010/main" val="203460155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1E9E4-A37A-49BA-97B2-19CA16D211E5}"/>
              </a:ext>
            </a:extLst>
          </p:cNvPr>
          <p:cNvSpPr>
            <a:spLocks noGrp="1"/>
          </p:cNvSpPr>
          <p:nvPr>
            <p:ph type="title"/>
          </p:nvPr>
        </p:nvSpPr>
        <p:spPr/>
        <p:txBody>
          <a:bodyPr/>
          <a:lstStyle/>
          <a:p>
            <a:r>
              <a:rPr lang="en-GB" dirty="0"/>
              <a:t>SECTION 3: GENERAL CONDUCT cont.</a:t>
            </a:r>
          </a:p>
        </p:txBody>
      </p:sp>
      <p:sp>
        <p:nvSpPr>
          <p:cNvPr id="3" name="Content Placeholder 2">
            <a:extLst>
              <a:ext uri="{FF2B5EF4-FFF2-40B4-BE49-F238E27FC236}">
                <a16:creationId xmlns:a16="http://schemas.microsoft.com/office/drawing/2014/main" id="{BED58B49-08E3-4406-A745-051CFE4B6F73}"/>
              </a:ext>
            </a:extLst>
          </p:cNvPr>
          <p:cNvSpPr>
            <a:spLocks noGrp="1"/>
          </p:cNvSpPr>
          <p:nvPr>
            <p:ph idx="1"/>
          </p:nvPr>
        </p:nvSpPr>
        <p:spPr>
          <a:xfrm>
            <a:off x="1968568" y="1417638"/>
            <a:ext cx="9982132" cy="5040560"/>
          </a:xfrm>
        </p:spPr>
        <p:txBody>
          <a:bodyPr/>
          <a:lstStyle/>
          <a:p>
            <a:pPr marL="0" indent="0">
              <a:buNone/>
            </a:pPr>
            <a:r>
              <a:rPr lang="en-GB" sz="4000" b="1" dirty="0">
                <a:solidFill>
                  <a:srgbClr val="002060"/>
                </a:solidFill>
              </a:rPr>
              <a:t>Gifts &amp; Hospitality</a:t>
            </a:r>
          </a:p>
          <a:p>
            <a:r>
              <a:rPr lang="en-GB" sz="3600" dirty="0">
                <a:solidFill>
                  <a:srgbClr val="002060"/>
                </a:solidFill>
              </a:rPr>
              <a:t>General rule is you must never ask for or seek gifts and hospitality</a:t>
            </a:r>
          </a:p>
          <a:p>
            <a:r>
              <a:rPr lang="en-GB" sz="3600" dirty="0">
                <a:solidFill>
                  <a:srgbClr val="002060"/>
                </a:solidFill>
              </a:rPr>
              <a:t>When offered, can only accept in very limited circumstances and need to consider </a:t>
            </a:r>
            <a:r>
              <a:rPr lang="en-GB" sz="3600" b="1" dirty="0">
                <a:solidFill>
                  <a:srgbClr val="002060"/>
                </a:solidFill>
              </a:rPr>
              <a:t>objective test</a:t>
            </a:r>
            <a:endParaRPr lang="en-GB" sz="3600" dirty="0">
              <a:solidFill>
                <a:srgbClr val="002060"/>
              </a:solidFill>
            </a:endParaRPr>
          </a:p>
          <a:p>
            <a:r>
              <a:rPr lang="en-GB" sz="3600" dirty="0">
                <a:solidFill>
                  <a:srgbClr val="002060"/>
                </a:solidFill>
              </a:rPr>
              <a:t>Requirement to advise MO of significant or repeated offers</a:t>
            </a:r>
          </a:p>
        </p:txBody>
      </p:sp>
    </p:spTree>
    <p:extLst>
      <p:ext uri="{BB962C8B-B14F-4D97-AF65-F5344CB8AC3E}">
        <p14:creationId xmlns:p14="http://schemas.microsoft.com/office/powerpoint/2010/main" val="66730634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B37F-5967-41AB-AB3F-F45398017034}"/>
              </a:ext>
            </a:extLst>
          </p:cNvPr>
          <p:cNvSpPr>
            <a:spLocks noGrp="1"/>
          </p:cNvSpPr>
          <p:nvPr>
            <p:ph type="title"/>
          </p:nvPr>
        </p:nvSpPr>
        <p:spPr/>
        <p:txBody>
          <a:bodyPr/>
          <a:lstStyle/>
          <a:p>
            <a:r>
              <a:rPr lang="en-GB" dirty="0"/>
              <a:t>SECTION 3: GENERAL CONDUCT cont.</a:t>
            </a:r>
          </a:p>
        </p:txBody>
      </p:sp>
      <p:sp>
        <p:nvSpPr>
          <p:cNvPr id="3" name="Content Placeholder 2">
            <a:extLst>
              <a:ext uri="{FF2B5EF4-FFF2-40B4-BE49-F238E27FC236}">
                <a16:creationId xmlns:a16="http://schemas.microsoft.com/office/drawing/2014/main" id="{4D0576CB-1D6A-42CB-A7FB-BD335F03A7B0}"/>
              </a:ext>
            </a:extLst>
          </p:cNvPr>
          <p:cNvSpPr>
            <a:spLocks noGrp="1"/>
          </p:cNvSpPr>
          <p:nvPr>
            <p:ph idx="1"/>
          </p:nvPr>
        </p:nvSpPr>
        <p:spPr>
          <a:xfrm>
            <a:off x="1752942" y="1248496"/>
            <a:ext cx="4964172" cy="959717"/>
          </a:xfrm>
        </p:spPr>
        <p:txBody>
          <a:bodyPr/>
          <a:lstStyle/>
          <a:p>
            <a:pPr marL="0" indent="0">
              <a:buNone/>
            </a:pPr>
            <a:r>
              <a:rPr lang="en-GB" sz="4000" b="1" dirty="0">
                <a:solidFill>
                  <a:srgbClr val="002060"/>
                </a:solidFill>
              </a:rPr>
              <a:t>Confidentiality</a:t>
            </a:r>
          </a:p>
        </p:txBody>
      </p:sp>
      <p:pic>
        <p:nvPicPr>
          <p:cNvPr id="5" name="Picture 4">
            <a:extLst>
              <a:ext uri="{FF2B5EF4-FFF2-40B4-BE49-F238E27FC236}">
                <a16:creationId xmlns:a16="http://schemas.microsoft.com/office/drawing/2014/main" id="{B77B2CF0-16CC-45E3-9638-7DAC6ECA6382}"/>
              </a:ext>
            </a:extLst>
          </p:cNvPr>
          <p:cNvPicPr>
            <a:picLocks noChangeAspect="1"/>
          </p:cNvPicPr>
          <p:nvPr/>
        </p:nvPicPr>
        <p:blipFill>
          <a:blip r:embed="rId3"/>
          <a:stretch>
            <a:fillRect/>
          </a:stretch>
        </p:blipFill>
        <p:spPr>
          <a:xfrm>
            <a:off x="8979090" y="1209010"/>
            <a:ext cx="3060786" cy="1671350"/>
          </a:xfrm>
          <a:prstGeom prst="rect">
            <a:avLst/>
          </a:prstGeom>
        </p:spPr>
      </p:pic>
      <p:sp>
        <p:nvSpPr>
          <p:cNvPr id="7" name="TextBox 6">
            <a:extLst>
              <a:ext uri="{FF2B5EF4-FFF2-40B4-BE49-F238E27FC236}">
                <a16:creationId xmlns:a16="http://schemas.microsoft.com/office/drawing/2014/main" id="{845B814D-EA62-4DF4-AABD-DBB30077DBF7}"/>
              </a:ext>
            </a:extLst>
          </p:cNvPr>
          <p:cNvSpPr txBox="1"/>
          <p:nvPr/>
        </p:nvSpPr>
        <p:spPr>
          <a:xfrm>
            <a:off x="1679907" y="2002909"/>
            <a:ext cx="9710074" cy="4801314"/>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2060"/>
                </a:solidFill>
              </a:rPr>
              <a:t>Information deemed confidential by statute</a:t>
            </a:r>
          </a:p>
          <a:p>
            <a:pPr marL="457200" indent="-457200">
              <a:buFont typeface="Arial" panose="020B0604020202020204" pitchFamily="34" charset="0"/>
              <a:buChar char="•"/>
            </a:pPr>
            <a:r>
              <a:rPr lang="en-GB" sz="3200" dirty="0">
                <a:solidFill>
                  <a:srgbClr val="002060"/>
                </a:solidFill>
              </a:rPr>
              <a:t>Also discussions, documents and information</a:t>
            </a:r>
          </a:p>
          <a:p>
            <a:pPr marL="441325" indent="-76200"/>
            <a:r>
              <a:rPr lang="en-GB" sz="3200" dirty="0">
                <a:solidFill>
                  <a:srgbClr val="002060"/>
                </a:solidFill>
              </a:rPr>
              <a:t>not yet public / never intended to be public</a:t>
            </a:r>
          </a:p>
          <a:p>
            <a:pPr marL="457200" indent="-457200">
              <a:buFont typeface="Arial" panose="020B0604020202020204" pitchFamily="34" charset="0"/>
              <a:buChar char="•"/>
            </a:pPr>
            <a:r>
              <a:rPr lang="en-GB" sz="3200" dirty="0">
                <a:solidFill>
                  <a:srgbClr val="002060"/>
                </a:solidFill>
              </a:rPr>
              <a:t>Should assume no consent to disclose, unless express permission provided</a:t>
            </a:r>
          </a:p>
          <a:p>
            <a:pPr marL="457200" indent="-457200">
              <a:buFont typeface="Arial" panose="020B0604020202020204" pitchFamily="34" charset="0"/>
              <a:buChar char="•"/>
            </a:pPr>
            <a:r>
              <a:rPr lang="en-GB" sz="3200" dirty="0">
                <a:solidFill>
                  <a:srgbClr val="002060"/>
                </a:solidFill>
              </a:rPr>
              <a:t>Confidential information not to be used:</a:t>
            </a:r>
          </a:p>
          <a:p>
            <a:pPr marL="914400" lvl="1" indent="-457200">
              <a:buFont typeface="Wingdings" panose="05000000000000000000" pitchFamily="2" charset="2"/>
              <a:buChar char="Ø"/>
            </a:pPr>
            <a:r>
              <a:rPr lang="en-GB" sz="3200" dirty="0">
                <a:solidFill>
                  <a:srgbClr val="002060"/>
                </a:solidFill>
              </a:rPr>
              <a:t>for personal or party-political advantage</a:t>
            </a:r>
          </a:p>
          <a:p>
            <a:pPr marL="914400" lvl="1" indent="-457200">
              <a:buFont typeface="Wingdings" panose="05000000000000000000" pitchFamily="2" charset="2"/>
              <a:buChar char="Ø"/>
            </a:pPr>
            <a:r>
              <a:rPr lang="en-GB" sz="3200">
                <a:solidFill>
                  <a:srgbClr val="002060"/>
                </a:solidFill>
              </a:rPr>
              <a:t>to </a:t>
            </a:r>
            <a:r>
              <a:rPr lang="en-GB" sz="3200" dirty="0">
                <a:solidFill>
                  <a:srgbClr val="002060"/>
                </a:solidFill>
              </a:rPr>
              <a:t>discredit Council</a:t>
            </a:r>
          </a:p>
          <a:p>
            <a:endParaRPr lang="en-GB" sz="3200" dirty="0">
              <a:solidFill>
                <a:srgbClr val="7030A0"/>
              </a:solidFill>
            </a:endParaRPr>
          </a:p>
          <a:p>
            <a:endParaRPr lang="en-GB" dirty="0"/>
          </a:p>
        </p:txBody>
      </p:sp>
    </p:spTree>
    <p:extLst>
      <p:ext uri="{BB962C8B-B14F-4D97-AF65-F5344CB8AC3E}">
        <p14:creationId xmlns:p14="http://schemas.microsoft.com/office/powerpoint/2010/main" val="131359769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B37F-5967-41AB-AB3F-F45398017034}"/>
              </a:ext>
            </a:extLst>
          </p:cNvPr>
          <p:cNvSpPr>
            <a:spLocks noGrp="1"/>
          </p:cNvSpPr>
          <p:nvPr>
            <p:ph type="title"/>
          </p:nvPr>
        </p:nvSpPr>
        <p:spPr/>
        <p:txBody>
          <a:bodyPr/>
          <a:lstStyle/>
          <a:p>
            <a:r>
              <a:rPr lang="en-GB" dirty="0"/>
              <a:t>SECTION 3: GENERAL CONDUCT cont.</a:t>
            </a:r>
          </a:p>
        </p:txBody>
      </p:sp>
      <p:sp>
        <p:nvSpPr>
          <p:cNvPr id="3" name="Content Placeholder 2">
            <a:extLst>
              <a:ext uri="{FF2B5EF4-FFF2-40B4-BE49-F238E27FC236}">
                <a16:creationId xmlns:a16="http://schemas.microsoft.com/office/drawing/2014/main" id="{4D0576CB-1D6A-42CB-A7FB-BD335F03A7B0}"/>
              </a:ext>
            </a:extLst>
          </p:cNvPr>
          <p:cNvSpPr>
            <a:spLocks noGrp="1"/>
          </p:cNvSpPr>
          <p:nvPr>
            <p:ph idx="1"/>
          </p:nvPr>
        </p:nvSpPr>
        <p:spPr>
          <a:xfrm>
            <a:off x="1752942" y="1248496"/>
            <a:ext cx="6491898" cy="959717"/>
          </a:xfrm>
        </p:spPr>
        <p:txBody>
          <a:bodyPr>
            <a:normAutofit/>
          </a:bodyPr>
          <a:lstStyle/>
          <a:p>
            <a:pPr marL="0" indent="0">
              <a:buNone/>
            </a:pPr>
            <a:r>
              <a:rPr lang="en-GB" sz="4000" b="1" dirty="0">
                <a:solidFill>
                  <a:srgbClr val="002060"/>
                </a:solidFill>
              </a:rPr>
              <a:t>Use of Council Resources</a:t>
            </a:r>
          </a:p>
        </p:txBody>
      </p:sp>
      <p:sp>
        <p:nvSpPr>
          <p:cNvPr id="7" name="TextBox 6">
            <a:extLst>
              <a:ext uri="{FF2B5EF4-FFF2-40B4-BE49-F238E27FC236}">
                <a16:creationId xmlns:a16="http://schemas.microsoft.com/office/drawing/2014/main" id="{845B814D-EA62-4DF4-AABD-DBB30077DBF7}"/>
              </a:ext>
            </a:extLst>
          </p:cNvPr>
          <p:cNvSpPr txBox="1"/>
          <p:nvPr/>
        </p:nvSpPr>
        <p:spPr>
          <a:xfrm>
            <a:off x="1752942" y="1889046"/>
            <a:ext cx="9710074" cy="5355312"/>
          </a:xfrm>
          <a:prstGeom prst="rect">
            <a:avLst/>
          </a:prstGeom>
          <a:noFill/>
        </p:spPr>
        <p:txBody>
          <a:bodyPr wrap="square" rtlCol="0">
            <a:spAutoFit/>
          </a:bodyPr>
          <a:lstStyle/>
          <a:p>
            <a:pPr marL="575945" indent="-571500">
              <a:buFont typeface="Arial" panose="020B0604020202020204" pitchFamily="34" charset="0"/>
              <a:buChar char="•"/>
              <a:tabLst>
                <a:tab pos="457200" algn="l"/>
                <a:tab pos="914400" algn="l"/>
                <a:tab pos="1371600" algn="l"/>
                <a:tab pos="1828800" algn="l"/>
                <a:tab pos="2971800" algn="l"/>
                <a:tab pos="3429000" algn="l"/>
                <a:tab pos="5715000" algn="r"/>
                <a:tab pos="457200" algn="l"/>
                <a:tab pos="914400" algn="l"/>
                <a:tab pos="1371600" algn="l"/>
                <a:tab pos="1828800" algn="l"/>
                <a:tab pos="2971800" algn="l"/>
                <a:tab pos="3429000" algn="l"/>
                <a:tab pos="5715000" algn="r"/>
              </a:tabLst>
            </a:pPr>
            <a:r>
              <a:rPr lang="en-GB" sz="3600" dirty="0">
                <a:solidFill>
                  <a:srgbClr val="002060"/>
                </a:solidFill>
              </a:rPr>
              <a:t>Not to use a) imprudently; b) unlawfully; c) for any party political or campaigning activities or matters relating to these; or d) improperly</a:t>
            </a:r>
          </a:p>
          <a:p>
            <a:pPr marL="4445">
              <a:tabLst>
                <a:tab pos="457200" algn="l"/>
                <a:tab pos="914400" algn="l"/>
                <a:tab pos="1371600" algn="l"/>
                <a:tab pos="1828800" algn="l"/>
                <a:tab pos="2971800" algn="l"/>
                <a:tab pos="3429000" algn="l"/>
                <a:tab pos="5715000" algn="r"/>
                <a:tab pos="457200" algn="l"/>
                <a:tab pos="914400" algn="l"/>
                <a:tab pos="1371600" algn="l"/>
                <a:tab pos="1828800" algn="l"/>
                <a:tab pos="2971800" algn="l"/>
                <a:tab pos="3429000" algn="l"/>
                <a:tab pos="5715000" algn="r"/>
              </a:tabLst>
            </a:pPr>
            <a:endParaRPr lang="en-GB" sz="3600" dirty="0">
              <a:solidFill>
                <a:srgbClr val="002060"/>
              </a:solidFill>
            </a:endParaRPr>
          </a:p>
          <a:p>
            <a:pPr marL="92075">
              <a:tabLst>
                <a:tab pos="457200" algn="l"/>
                <a:tab pos="914400" algn="l"/>
                <a:tab pos="1371600" algn="l"/>
                <a:tab pos="1828800" algn="l"/>
                <a:tab pos="2971800" algn="l"/>
                <a:tab pos="3429000" algn="l"/>
                <a:tab pos="5715000" algn="r"/>
                <a:tab pos="457200" algn="l"/>
                <a:tab pos="914400" algn="l"/>
                <a:tab pos="1371600" algn="l"/>
                <a:tab pos="1828800" algn="l"/>
                <a:tab pos="2971800" algn="l"/>
                <a:tab pos="3429000" algn="l"/>
                <a:tab pos="5715000" algn="r"/>
              </a:tabLst>
            </a:pPr>
            <a:r>
              <a:rPr lang="en-GB" sz="4000" b="1" dirty="0">
                <a:solidFill>
                  <a:srgbClr val="002060"/>
                </a:solidFill>
              </a:rPr>
              <a:t>Preferential Treatment</a:t>
            </a:r>
          </a:p>
          <a:p>
            <a:pPr marL="575945" indent="-571500">
              <a:buFont typeface="Arial" panose="020B0604020202020204" pitchFamily="34" charset="0"/>
              <a:buChar char="•"/>
              <a:tabLst>
                <a:tab pos="457200" algn="l"/>
                <a:tab pos="914400" algn="l"/>
                <a:tab pos="1371600" algn="l"/>
                <a:tab pos="1828800" algn="l"/>
                <a:tab pos="2971800" algn="l"/>
                <a:tab pos="3429000" algn="l"/>
                <a:tab pos="5715000" algn="r"/>
                <a:tab pos="457200" algn="l"/>
                <a:tab pos="914400" algn="l"/>
                <a:tab pos="1371600" algn="l"/>
                <a:tab pos="1828800" algn="l"/>
                <a:tab pos="2971800" algn="l"/>
                <a:tab pos="3429000" algn="l"/>
                <a:tab pos="5715000" algn="r"/>
              </a:tabLst>
            </a:pPr>
            <a:r>
              <a:rPr lang="en-GB" sz="3600" dirty="0">
                <a:solidFill>
                  <a:srgbClr val="002060"/>
                </a:solidFill>
              </a:rPr>
              <a:t>Not to use, or attempt to use, position or influence to secure an advantage or avoid a disadvantage for yourself or others</a:t>
            </a:r>
          </a:p>
          <a:p>
            <a:endParaRPr lang="en-GB" sz="3200" dirty="0">
              <a:solidFill>
                <a:srgbClr val="7030A0"/>
              </a:solidFill>
            </a:endParaRPr>
          </a:p>
          <a:p>
            <a:endParaRPr lang="en-GB" dirty="0"/>
          </a:p>
        </p:txBody>
      </p:sp>
    </p:spTree>
    <p:extLst>
      <p:ext uri="{BB962C8B-B14F-4D97-AF65-F5344CB8AC3E}">
        <p14:creationId xmlns:p14="http://schemas.microsoft.com/office/powerpoint/2010/main" val="1307676295"/>
      </p:ext>
    </p:extLst>
  </p:cSld>
  <p:clrMapOvr>
    <a:masterClrMapping/>
  </p:clrMapOvr>
  <p:transition spd="slow">
    <p:wipe/>
  </p:transition>
</p:sld>
</file>

<file path=ppt/theme/theme1.xml><?xml version="1.0" encoding="utf-8"?>
<a:theme xmlns:a="http://schemas.openxmlformats.org/drawingml/2006/main" name="Theme1">
  <a:themeElements>
    <a:clrScheme name="Custom 1">
      <a:dk1>
        <a:sysClr val="windowText" lastClr="000000"/>
      </a:dk1>
      <a:lt1>
        <a:sysClr val="window" lastClr="FFFFFF"/>
      </a:lt1>
      <a:dk2>
        <a:srgbClr val="283138"/>
      </a:dk2>
      <a:lt2>
        <a:srgbClr val="7030A0"/>
      </a:lt2>
      <a:accent1>
        <a:srgbClr val="838D9B"/>
      </a:accent1>
      <a:accent2>
        <a:srgbClr val="F6C2ED"/>
      </a:accent2>
      <a:accent3>
        <a:srgbClr val="EE86DB"/>
      </a:accent3>
      <a:accent4>
        <a:srgbClr val="E64AC9"/>
      </a:accent4>
      <a:accent5>
        <a:srgbClr val="5D5AD2"/>
      </a:accent5>
      <a:accent6>
        <a:srgbClr val="6F6C7D"/>
      </a:accent6>
      <a:hlink>
        <a:srgbClr val="6187E3"/>
      </a:hlink>
      <a:folHlink>
        <a:srgbClr val="7B8E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7BACFAE2-8BDA-49D9-8E03-51F564825977}" vid="{F54D13DD-8C7E-4C52-9720-1831DFEF7C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3116</TotalTime>
  <Words>5270</Words>
  <Application>Microsoft Office PowerPoint</Application>
  <PresentationFormat>Widescreen</PresentationFormat>
  <Paragraphs>351</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Courier New</vt:lpstr>
      <vt:lpstr>Wingdings</vt:lpstr>
      <vt:lpstr>Theme1</vt:lpstr>
      <vt:lpstr>REVISED COUNCILLORS’ CODE OF CONDUCT  </vt:lpstr>
      <vt:lpstr>AGENDA</vt:lpstr>
      <vt:lpstr>SECTION 1: INTRODUCTION</vt:lpstr>
      <vt:lpstr>SECTION 1: INTRODUCTION cont.</vt:lpstr>
      <vt:lpstr>SECTION 2: KEY PRINCIPLES</vt:lpstr>
      <vt:lpstr>SECTION 3: GENERAL CONDUCT</vt:lpstr>
      <vt:lpstr>SECTION 3: GENERAL CONDUCT cont.</vt:lpstr>
      <vt:lpstr>SECTION 3: GENERAL CONDUCT cont.</vt:lpstr>
      <vt:lpstr>SECTION 3: GENERAL CONDUCT cont.</vt:lpstr>
      <vt:lpstr>SECTION 4: REGISTRATION OF INTERESTS</vt:lpstr>
      <vt:lpstr>4. Registration of Interests cont.</vt:lpstr>
      <vt:lpstr>SECTION 5: DECLARATIONS OF INTEREST</vt:lpstr>
      <vt:lpstr>SECTION 5: DECLARATIONS OF INTEREST cont.</vt:lpstr>
      <vt:lpstr>SECTION 5: DECLARATIONS OF INTEREST cont.</vt:lpstr>
      <vt:lpstr>SECTION 6: LOBBYING &amp; ACCESS</vt:lpstr>
      <vt:lpstr>SECTION 7: QUASI-JUDICIAL &amp; REGULATORY DECISIONS</vt:lpstr>
      <vt:lpstr>8. Annexes</vt:lpstr>
      <vt:lpstr>GUIDANCE AND ADVICE NOTES </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J (Julie)</dc:creator>
  <cp:lastModifiedBy>Johnston L (Lorna)</cp:lastModifiedBy>
  <cp:revision>269</cp:revision>
  <cp:lastPrinted>2020-08-26T09:00:27Z</cp:lastPrinted>
  <dcterms:created xsi:type="dcterms:W3CDTF">2020-07-07T15:30:44Z</dcterms:created>
  <dcterms:modified xsi:type="dcterms:W3CDTF">2022-05-04T13:36:07Z</dcterms:modified>
</cp:coreProperties>
</file>